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57" r:id="rId3"/>
    <p:sldId id="258" r:id="rId4"/>
    <p:sldId id="268" r:id="rId5"/>
    <p:sldId id="267"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FF6A14-4366-4603-B513-0D54F38AA630}" type="datetimeFigureOut">
              <a:rPr lang="el-GR" smtClean="0"/>
              <a:pPr/>
              <a:t>8/1/2010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6F961-B168-47F7-BB7D-9F32F15C7F0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A86F961-B168-47F7-BB7D-9F32F15C7F01}"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C69C11-7D7F-4A57-8723-3DA72E2AE120}" type="datetimeFigureOut">
              <a:rPr lang="el-GR" smtClean="0"/>
              <a:pPr/>
              <a:t>8/1/2010</a:t>
            </a:fld>
            <a:endParaRPr lang="el-GR"/>
          </a:p>
        </p:txBody>
      </p:sp>
      <p:sp>
        <p:nvSpPr>
          <p:cNvPr id="17" name="Footer Placeholder 16"/>
          <p:cNvSpPr>
            <a:spLocks noGrp="1"/>
          </p:cNvSpPr>
          <p:nvPr>
            <p:ph type="ftr" sz="quarter" idx="11"/>
          </p:nvPr>
        </p:nvSpPr>
        <p:spPr/>
        <p:txBody>
          <a:bodyPr/>
          <a:lstStyle/>
          <a:p>
            <a:endParaRPr lang="el-G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AE64DD-5C34-47B8-9F7F-B084F966384F}" type="slidenum">
              <a:rPr lang="el-GR" smtClean="0"/>
              <a:pPr/>
              <a:t>‹#›</a:t>
            </a:fld>
            <a:endParaRPr lang="el-G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69C11-7D7F-4A57-8723-3DA72E2AE120}" type="datetimeFigureOut">
              <a:rPr lang="el-GR" smtClean="0"/>
              <a:pPr/>
              <a:t>8/1/2010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AE64DD-5C34-47B8-9F7F-B084F966384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1AE64DD-5C34-47B8-9F7F-B084F966384F}" type="slidenum">
              <a:rPr lang="el-GR" smtClean="0"/>
              <a:pPr/>
              <a:t>‹#›</a:t>
            </a:fld>
            <a:endParaRPr lang="el-G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69C11-7D7F-4A57-8723-3DA72E2AE120}" type="datetimeFigureOut">
              <a:rPr lang="el-GR" smtClean="0"/>
              <a:pPr/>
              <a:t>8/1/2010</a:t>
            </a:fld>
            <a:endParaRPr lang="el-GR"/>
          </a:p>
        </p:txBody>
      </p:sp>
      <p:sp>
        <p:nvSpPr>
          <p:cNvPr id="5" name="Footer Placeholder 4"/>
          <p:cNvSpPr>
            <a:spLocks noGrp="1"/>
          </p:cNvSpPr>
          <p:nvPr>
            <p:ph type="ftr" sz="quarter" idx="11"/>
          </p:nvPr>
        </p:nvSpPr>
        <p:spPr/>
        <p:txBody>
          <a:bodyPr/>
          <a:lstStyle/>
          <a:p>
            <a:endParaRPr lang="el-G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C69C11-7D7F-4A57-8723-3DA72E2AE120}" type="datetimeFigureOut">
              <a:rPr lang="el-GR" smtClean="0"/>
              <a:pPr/>
              <a:t>8/1/2010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4361688" y="1026372"/>
            <a:ext cx="457200" cy="441325"/>
          </a:xfrm>
        </p:spPr>
        <p:txBody>
          <a:bodyPr/>
          <a:lstStyle/>
          <a:p>
            <a:fld id="{51AE64DD-5C34-47B8-9F7F-B084F966384F}" type="slidenum">
              <a:rPr lang="el-GR" smtClean="0"/>
              <a:pPr/>
              <a:t>‹#›</a:t>
            </a:fld>
            <a:endParaRPr lang="el-G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l-GR"/>
          </a:p>
        </p:txBody>
      </p:sp>
      <p:sp>
        <p:nvSpPr>
          <p:cNvPr id="4" name="Date Placeholder 3"/>
          <p:cNvSpPr>
            <a:spLocks noGrp="1"/>
          </p:cNvSpPr>
          <p:nvPr>
            <p:ph type="dt" sz="half" idx="10"/>
          </p:nvPr>
        </p:nvSpPr>
        <p:spPr/>
        <p:txBody>
          <a:bodyPr/>
          <a:lstStyle/>
          <a:p>
            <a:fld id="{39C69C11-7D7F-4A57-8723-3DA72E2AE120}" type="datetimeFigureOut">
              <a:rPr lang="el-GR" smtClean="0"/>
              <a:pPr/>
              <a:t>8/1/2010</a:t>
            </a:fld>
            <a:endParaRPr lang="el-G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AE64DD-5C34-47B8-9F7F-B084F966384F}" type="slidenum">
              <a:rPr lang="el-GR" smtClean="0"/>
              <a:pPr/>
              <a:t>‹#›</a:t>
            </a:fld>
            <a:endParaRPr lang="el-G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9C69C11-7D7F-4A57-8723-3DA72E2AE120}" type="datetimeFigureOut">
              <a:rPr lang="el-GR" smtClean="0"/>
              <a:pPr/>
              <a:t>8/1/2010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1AE64DD-5C34-47B8-9F7F-B084F966384F}" type="slidenum">
              <a:rPr lang="el-GR" smtClean="0"/>
              <a:pPr/>
              <a:t>‹#›</a:t>
            </a:fld>
            <a:endParaRPr lang="el-G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C69C11-7D7F-4A57-8723-3DA72E2AE120}" type="datetimeFigureOut">
              <a:rPr lang="el-GR" smtClean="0"/>
              <a:pPr/>
              <a:t>8/1/2010</a:t>
            </a:fld>
            <a:endParaRPr lang="el-GR"/>
          </a:p>
        </p:txBody>
      </p:sp>
      <p:sp>
        <p:nvSpPr>
          <p:cNvPr id="8" name="Footer Placeholder 7"/>
          <p:cNvSpPr>
            <a:spLocks noGrp="1"/>
          </p:cNvSpPr>
          <p:nvPr>
            <p:ph type="ftr" sz="quarter" idx="11"/>
          </p:nvPr>
        </p:nvSpPr>
        <p:spPr>
          <a:xfrm>
            <a:off x="304800" y="6409944"/>
            <a:ext cx="3581400" cy="365760"/>
          </a:xfrm>
        </p:spPr>
        <p:txBody>
          <a:bodyPr/>
          <a:lstStyle/>
          <a:p>
            <a:endParaRPr lang="el-G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1AE64DD-5C34-47B8-9F7F-B084F966384F}" type="slidenum">
              <a:rPr lang="el-GR" smtClean="0"/>
              <a:pPr/>
              <a:t>‹#›</a:t>
            </a:fld>
            <a:endParaRPr lang="el-G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C69C11-7D7F-4A57-8723-3DA72E2AE120}" type="datetimeFigureOut">
              <a:rPr lang="el-GR" smtClean="0"/>
              <a:pPr/>
              <a:t>8/1/2010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4343400" y="1036020"/>
            <a:ext cx="457200" cy="441325"/>
          </a:xfrm>
        </p:spPr>
        <p:txBody>
          <a:bodyPr/>
          <a:lstStyle/>
          <a:p>
            <a:fld id="{51AE64DD-5C34-47B8-9F7F-B084F966384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9C69C11-7D7F-4A57-8723-3DA72E2AE120}" type="datetimeFigureOut">
              <a:rPr lang="el-GR" smtClean="0"/>
              <a:pPr/>
              <a:t>8/1/2010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1AE64DD-5C34-47B8-9F7F-B084F966384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1AE64DD-5C34-47B8-9F7F-B084F966384F}" type="slidenum">
              <a:rPr lang="el-GR" smtClean="0"/>
              <a:pPr/>
              <a:t>‹#›</a:t>
            </a:fld>
            <a:endParaRPr lang="el-G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9C69C11-7D7F-4A57-8723-3DA72E2AE120}" type="datetimeFigureOut">
              <a:rPr lang="el-GR" smtClean="0"/>
              <a:pPr/>
              <a:t>8/1/2010</a:t>
            </a:fld>
            <a:endParaRPr lang="el-GR"/>
          </a:p>
        </p:txBody>
      </p:sp>
      <p:sp>
        <p:nvSpPr>
          <p:cNvPr id="6" name="Footer Placeholder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1AE64DD-5C34-47B8-9F7F-B084F966384F}" type="slidenum">
              <a:rPr lang="el-GR" smtClean="0"/>
              <a:pPr/>
              <a:t>‹#›</a:t>
            </a:fld>
            <a:endParaRPr lang="el-G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9C69C11-7D7F-4A57-8723-3DA72E2AE120}" type="datetimeFigureOut">
              <a:rPr lang="el-GR" smtClean="0"/>
              <a:pPr/>
              <a:t>8/1/2010</a:t>
            </a:fld>
            <a:endParaRPr lang="el-GR"/>
          </a:p>
        </p:txBody>
      </p:sp>
      <p:sp>
        <p:nvSpPr>
          <p:cNvPr id="6" name="Footer Placeholder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C69C11-7D7F-4A57-8723-3DA72E2AE120}" type="datetimeFigureOut">
              <a:rPr lang="el-GR" smtClean="0"/>
              <a:pPr/>
              <a:t>8/1/2010</a:t>
            </a:fld>
            <a:endParaRPr lang="el-G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1AE64DD-5C34-47B8-9F7F-B084F966384F}" type="slidenum">
              <a:rPr lang="el-GR" smtClean="0"/>
              <a:pPr/>
              <a:t>‹#›</a:t>
            </a:fld>
            <a:endParaRPr lang="el-G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743200"/>
          </a:xfrm>
        </p:spPr>
        <p:txBody>
          <a:bodyPr>
            <a:normAutofit lnSpcReduction="10000"/>
          </a:bodyPr>
          <a:lstStyle/>
          <a:p>
            <a:endParaRPr lang="el-GR" dirty="0" smtClean="0"/>
          </a:p>
          <a:p>
            <a:r>
              <a:rPr lang="en-US" sz="2800" smtClean="0"/>
              <a:t>8</a:t>
            </a:r>
            <a:r>
              <a:rPr lang="en-US" sz="2800" smtClean="0"/>
              <a:t>.01.2010, 15.1.2010</a:t>
            </a:r>
            <a:endParaRPr lang="el-GR" sz="2800" dirty="0" smtClean="0"/>
          </a:p>
          <a:p>
            <a:endParaRPr lang="el-GR" sz="2800" dirty="0" smtClean="0"/>
          </a:p>
          <a:p>
            <a:r>
              <a:rPr lang="el-GR" sz="2800" dirty="0" smtClean="0"/>
              <a:t>Στελλα Κυβελου </a:t>
            </a:r>
          </a:p>
          <a:p>
            <a:r>
              <a:rPr lang="el-GR" sz="2800" dirty="0" smtClean="0"/>
              <a:t>Επικουρη καθηγητρια ΤΟΠΑ </a:t>
            </a:r>
            <a:r>
              <a:rPr lang="en-US" sz="2800" dirty="0" smtClean="0"/>
              <a:t> </a:t>
            </a:r>
            <a:endParaRPr lang="el-GR" sz="2800" dirty="0"/>
          </a:p>
        </p:txBody>
      </p:sp>
      <p:sp>
        <p:nvSpPr>
          <p:cNvPr id="2" name="Title 1"/>
          <p:cNvSpPr>
            <a:spLocks noGrp="1"/>
          </p:cNvSpPr>
          <p:nvPr>
            <p:ph type="ctrTitle"/>
          </p:nvPr>
        </p:nvSpPr>
        <p:spPr/>
        <p:txBody>
          <a:bodyPr/>
          <a:lstStyle/>
          <a:p>
            <a:r>
              <a:rPr lang="el-GR" dirty="0" smtClean="0"/>
              <a:t>Ο στρατηγικός χωρικός σχεδιασμός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Χαρακτηριστικά </a:t>
            </a:r>
            <a:endParaRPr lang="el-GR" b="1" dirty="0"/>
          </a:p>
        </p:txBody>
      </p:sp>
      <p:sp>
        <p:nvSpPr>
          <p:cNvPr id="3" name="Content Placeholder 2"/>
          <p:cNvSpPr>
            <a:spLocks noGrp="1"/>
          </p:cNvSpPr>
          <p:nvPr>
            <p:ph sz="quarter" idx="1"/>
          </p:nvPr>
        </p:nvSpPr>
        <p:spPr/>
        <p:txBody>
          <a:bodyPr>
            <a:normAutofit fontScale="92500" lnSpcReduction="20000"/>
          </a:bodyPr>
          <a:lstStyle/>
          <a:p>
            <a:r>
              <a:rPr lang="en-US" dirty="0" err="1" smtClean="0"/>
              <a:t>Οι</a:t>
            </a:r>
            <a:r>
              <a:rPr lang="en-US" dirty="0" smtClean="0"/>
              <a:t> </a:t>
            </a:r>
            <a:r>
              <a:rPr lang="en-US" dirty="0" err="1" smtClean="0"/>
              <a:t>νέες</a:t>
            </a:r>
            <a:r>
              <a:rPr lang="en-US" dirty="0" smtClean="0"/>
              <a:t> </a:t>
            </a:r>
            <a:r>
              <a:rPr lang="en-US" dirty="0" err="1" smtClean="0"/>
              <a:t>τεχνικές</a:t>
            </a:r>
            <a:r>
              <a:rPr lang="en-US" dirty="0" smtClean="0"/>
              <a:t> </a:t>
            </a:r>
            <a:r>
              <a:rPr lang="en-US" dirty="0" err="1" smtClean="0"/>
              <a:t>σχεδιασμού</a:t>
            </a:r>
            <a:r>
              <a:rPr lang="en-US" dirty="0" smtClean="0"/>
              <a:t> </a:t>
            </a:r>
            <a:r>
              <a:rPr lang="en-US" dirty="0" err="1" smtClean="0"/>
              <a:t>θα</a:t>
            </a:r>
            <a:r>
              <a:rPr lang="en-US" dirty="0" smtClean="0"/>
              <a:t> </a:t>
            </a:r>
            <a:r>
              <a:rPr lang="en-US" dirty="0" err="1" smtClean="0"/>
              <a:t>παράσχουν</a:t>
            </a:r>
            <a:r>
              <a:rPr lang="en-US" dirty="0" smtClean="0"/>
              <a:t> </a:t>
            </a:r>
            <a:r>
              <a:rPr lang="en-US" dirty="0" err="1" smtClean="0"/>
              <a:t>τα</a:t>
            </a:r>
            <a:r>
              <a:rPr lang="en-US" dirty="0" smtClean="0"/>
              <a:t> </a:t>
            </a:r>
            <a:r>
              <a:rPr lang="en-US" dirty="0" err="1" smtClean="0"/>
              <a:t>εργαλεία</a:t>
            </a:r>
            <a:r>
              <a:rPr lang="en-US" dirty="0" smtClean="0"/>
              <a:t> </a:t>
            </a:r>
            <a:r>
              <a:rPr lang="en-US" dirty="0" err="1" smtClean="0"/>
              <a:t>για</a:t>
            </a:r>
            <a:r>
              <a:rPr lang="en-US" dirty="0" smtClean="0"/>
              <a:t> </a:t>
            </a:r>
            <a:r>
              <a:rPr lang="en-US" dirty="0" err="1" smtClean="0"/>
              <a:t>τις</a:t>
            </a:r>
            <a:r>
              <a:rPr lang="en-US" dirty="0" smtClean="0"/>
              <a:t> </a:t>
            </a:r>
            <a:r>
              <a:rPr lang="en-US" dirty="0" err="1" smtClean="0"/>
              <a:t>πόλεις</a:t>
            </a:r>
            <a:r>
              <a:rPr lang="en-US" dirty="0" smtClean="0"/>
              <a:t> </a:t>
            </a:r>
            <a:r>
              <a:rPr lang="en-US" dirty="0" err="1" smtClean="0"/>
              <a:t>για</a:t>
            </a:r>
            <a:r>
              <a:rPr lang="en-US" dirty="0" smtClean="0"/>
              <a:t> </a:t>
            </a:r>
            <a:r>
              <a:rPr lang="en-US" dirty="0" err="1" smtClean="0"/>
              <a:t>να</a:t>
            </a:r>
            <a:r>
              <a:rPr lang="en-US" dirty="0" smtClean="0"/>
              <a:t> </a:t>
            </a:r>
            <a:r>
              <a:rPr lang="en-US" b="1" dirty="0" err="1" smtClean="0"/>
              <a:t>περιορίσουν</a:t>
            </a:r>
            <a:r>
              <a:rPr lang="en-US" b="1" dirty="0" smtClean="0"/>
              <a:t> </a:t>
            </a:r>
            <a:r>
              <a:rPr lang="en-US" b="1" dirty="0" err="1" smtClean="0"/>
              <a:t>τις</a:t>
            </a:r>
            <a:r>
              <a:rPr lang="en-US" b="1" dirty="0" smtClean="0"/>
              <a:t> </a:t>
            </a:r>
            <a:r>
              <a:rPr lang="en-US" b="1" dirty="0" err="1" smtClean="0"/>
              <a:t>απειλές</a:t>
            </a:r>
            <a:r>
              <a:rPr lang="en-US" dirty="0" smtClean="0"/>
              <a:t>, </a:t>
            </a:r>
            <a:r>
              <a:rPr lang="en-US" dirty="0" err="1" smtClean="0"/>
              <a:t>να</a:t>
            </a:r>
            <a:r>
              <a:rPr lang="en-US" dirty="0" smtClean="0"/>
              <a:t> </a:t>
            </a:r>
            <a:r>
              <a:rPr lang="en-US" b="1" dirty="0" err="1" smtClean="0"/>
              <a:t>εκμεταλλευτούν</a:t>
            </a:r>
            <a:r>
              <a:rPr lang="en-US" b="1" dirty="0" smtClean="0"/>
              <a:t> </a:t>
            </a:r>
            <a:r>
              <a:rPr lang="en-US" b="1" dirty="0" err="1" smtClean="0"/>
              <a:t>τις</a:t>
            </a:r>
            <a:r>
              <a:rPr lang="en-US" b="1" dirty="0" smtClean="0"/>
              <a:t> </a:t>
            </a:r>
            <a:r>
              <a:rPr lang="en-US" b="1" dirty="0" err="1" smtClean="0"/>
              <a:t>ευκαιρίες</a:t>
            </a:r>
            <a:r>
              <a:rPr lang="en-US" dirty="0" smtClean="0"/>
              <a:t>, </a:t>
            </a:r>
            <a:r>
              <a:rPr lang="en-US" dirty="0" err="1" smtClean="0"/>
              <a:t>να</a:t>
            </a:r>
            <a:r>
              <a:rPr lang="en-US" dirty="0" smtClean="0"/>
              <a:t> </a:t>
            </a:r>
            <a:r>
              <a:rPr lang="en-US" dirty="0" err="1" smtClean="0"/>
              <a:t>προσαρμοστούν</a:t>
            </a:r>
            <a:r>
              <a:rPr lang="en-US" dirty="0" smtClean="0"/>
              <a:t> </a:t>
            </a:r>
            <a:r>
              <a:rPr lang="en-US" dirty="0" err="1" smtClean="0"/>
              <a:t>στις</a:t>
            </a:r>
            <a:r>
              <a:rPr lang="en-US" dirty="0" smtClean="0"/>
              <a:t> </a:t>
            </a:r>
            <a:r>
              <a:rPr lang="en-US" dirty="0" err="1" smtClean="0"/>
              <a:t>μεταβαλλόμενες</a:t>
            </a:r>
            <a:r>
              <a:rPr lang="en-US" dirty="0" smtClean="0"/>
              <a:t> </a:t>
            </a:r>
            <a:r>
              <a:rPr lang="en-US" dirty="0" err="1" smtClean="0"/>
              <a:t>κοινωνικοοικονομικές</a:t>
            </a:r>
            <a:r>
              <a:rPr lang="en-US" dirty="0" smtClean="0"/>
              <a:t> </a:t>
            </a:r>
            <a:r>
              <a:rPr lang="en-US" dirty="0" err="1" smtClean="0"/>
              <a:t>δυναμικές</a:t>
            </a:r>
            <a:r>
              <a:rPr lang="en-US" dirty="0" smtClean="0"/>
              <a:t>, </a:t>
            </a:r>
            <a:r>
              <a:rPr lang="en-US" dirty="0" err="1" smtClean="0"/>
              <a:t>και</a:t>
            </a:r>
            <a:r>
              <a:rPr lang="en-US" dirty="0" smtClean="0"/>
              <a:t> </a:t>
            </a:r>
            <a:r>
              <a:rPr lang="en-US" dirty="0" err="1" smtClean="0"/>
              <a:t>να</a:t>
            </a:r>
            <a:r>
              <a:rPr lang="en-US" dirty="0" smtClean="0"/>
              <a:t> </a:t>
            </a:r>
            <a:r>
              <a:rPr lang="en-US" dirty="0" err="1" smtClean="0"/>
              <a:t>ανταποκριθούν</a:t>
            </a:r>
            <a:r>
              <a:rPr lang="en-US" dirty="0" smtClean="0"/>
              <a:t> </a:t>
            </a:r>
            <a:r>
              <a:rPr lang="en-US" dirty="0" err="1" smtClean="0"/>
              <a:t>στα</a:t>
            </a:r>
            <a:r>
              <a:rPr lang="en-US" dirty="0" smtClean="0"/>
              <a:t> </a:t>
            </a:r>
            <a:r>
              <a:rPr lang="en-US" dirty="0" err="1" smtClean="0"/>
              <a:t>ζητήματα</a:t>
            </a:r>
            <a:r>
              <a:rPr lang="en-US" dirty="0" smtClean="0"/>
              <a:t>  </a:t>
            </a:r>
            <a:r>
              <a:rPr lang="en-US" dirty="0" err="1" smtClean="0"/>
              <a:t>μέσω</a:t>
            </a:r>
            <a:r>
              <a:rPr lang="en-US" dirty="0" smtClean="0"/>
              <a:t> </a:t>
            </a:r>
            <a:r>
              <a:rPr lang="en-US" dirty="0" err="1" smtClean="0"/>
              <a:t>ενός</a:t>
            </a:r>
            <a:r>
              <a:rPr lang="en-US" dirty="0" smtClean="0"/>
              <a:t> </a:t>
            </a:r>
            <a:r>
              <a:rPr lang="en-US" dirty="0" err="1" smtClean="0"/>
              <a:t>δυναμικού</a:t>
            </a:r>
            <a:r>
              <a:rPr lang="en-US" dirty="0" smtClean="0"/>
              <a:t> </a:t>
            </a:r>
            <a:r>
              <a:rPr lang="en-US" dirty="0" err="1" smtClean="0"/>
              <a:t>σχεδιασμού</a:t>
            </a:r>
            <a:r>
              <a:rPr lang="en-US" dirty="0" smtClean="0"/>
              <a:t> ( proactive planning), </a:t>
            </a:r>
            <a:r>
              <a:rPr lang="en-US" dirty="0" err="1" smtClean="0"/>
              <a:t>παρά</a:t>
            </a:r>
            <a:r>
              <a:rPr lang="en-US" dirty="0" smtClean="0"/>
              <a:t>   </a:t>
            </a:r>
            <a:r>
              <a:rPr lang="en-US" dirty="0" err="1" smtClean="0"/>
              <a:t>μέσω</a:t>
            </a:r>
            <a:r>
              <a:rPr lang="en-US" dirty="0" smtClean="0"/>
              <a:t> </a:t>
            </a:r>
            <a:r>
              <a:rPr lang="en-US" dirty="0" err="1" smtClean="0"/>
              <a:t>ενός</a:t>
            </a:r>
            <a:r>
              <a:rPr lang="en-US" dirty="0" smtClean="0"/>
              <a:t> </a:t>
            </a:r>
            <a:r>
              <a:rPr lang="en-US" dirty="0" err="1" smtClean="0"/>
              <a:t>σχεδιασμού</a:t>
            </a:r>
            <a:r>
              <a:rPr lang="en-US" dirty="0" smtClean="0"/>
              <a:t> </a:t>
            </a:r>
            <a:r>
              <a:rPr lang="en-US" dirty="0" err="1" smtClean="0"/>
              <a:t>αντίδρασης</a:t>
            </a:r>
            <a:r>
              <a:rPr lang="en-US" dirty="0" smtClean="0"/>
              <a:t>   ( reactive planning ).</a:t>
            </a:r>
          </a:p>
          <a:p>
            <a:pPr>
              <a:buNone/>
            </a:pPr>
            <a:endParaRPr lang="el-GR" dirty="0" smtClean="0"/>
          </a:p>
          <a:p>
            <a:r>
              <a:rPr lang="en-US" dirty="0" smtClean="0"/>
              <a:t> Η </a:t>
            </a:r>
            <a:r>
              <a:rPr lang="en-US" dirty="0" err="1" smtClean="0"/>
              <a:t>στρατηγική</a:t>
            </a:r>
            <a:r>
              <a:rPr lang="en-US" dirty="0" smtClean="0"/>
              <a:t> </a:t>
            </a:r>
            <a:r>
              <a:rPr lang="en-US" dirty="0" err="1" smtClean="0"/>
              <a:t>χωροταξία</a:t>
            </a:r>
            <a:r>
              <a:rPr lang="en-US" dirty="0" smtClean="0"/>
              <a:t> </a:t>
            </a:r>
            <a:r>
              <a:rPr lang="en-US" dirty="0" err="1" smtClean="0"/>
              <a:t>απαιτεί</a:t>
            </a:r>
            <a:r>
              <a:rPr lang="en-US" dirty="0" smtClean="0"/>
              <a:t> </a:t>
            </a:r>
            <a:r>
              <a:rPr lang="en-US" dirty="0" err="1" smtClean="0"/>
              <a:t>μια</a:t>
            </a:r>
            <a:r>
              <a:rPr lang="en-US" dirty="0" smtClean="0"/>
              <a:t> </a:t>
            </a:r>
            <a:r>
              <a:rPr lang="en-US" dirty="0" err="1" smtClean="0"/>
              <a:t>συνεχή</a:t>
            </a:r>
            <a:r>
              <a:rPr lang="en-US" dirty="0" smtClean="0"/>
              <a:t> </a:t>
            </a:r>
            <a:r>
              <a:rPr lang="en-US" dirty="0" err="1" smtClean="0"/>
              <a:t>κοινωνική</a:t>
            </a:r>
            <a:r>
              <a:rPr lang="en-US" dirty="0" smtClean="0"/>
              <a:t> </a:t>
            </a:r>
            <a:r>
              <a:rPr lang="en-US" dirty="0" err="1" smtClean="0"/>
              <a:t>σχεδιαστική</a:t>
            </a:r>
            <a:r>
              <a:rPr lang="en-US" dirty="0" smtClean="0"/>
              <a:t> </a:t>
            </a:r>
            <a:r>
              <a:rPr lang="en-US" dirty="0" err="1" smtClean="0"/>
              <a:t>διαδικασία</a:t>
            </a:r>
            <a:r>
              <a:rPr lang="en-US" dirty="0" smtClean="0"/>
              <a:t> </a:t>
            </a:r>
            <a:r>
              <a:rPr lang="en-US" dirty="0" err="1" smtClean="0"/>
              <a:t>για</a:t>
            </a:r>
            <a:r>
              <a:rPr lang="en-US" dirty="0" smtClean="0"/>
              <a:t> </a:t>
            </a:r>
            <a:r>
              <a:rPr lang="en-US" dirty="0" err="1" smtClean="0"/>
              <a:t>να</a:t>
            </a:r>
            <a:r>
              <a:rPr lang="en-US" dirty="0" smtClean="0"/>
              <a:t> </a:t>
            </a:r>
            <a:r>
              <a:rPr lang="en-US" dirty="0" err="1" smtClean="0"/>
              <a:t>εκπληρώσει</a:t>
            </a:r>
            <a:r>
              <a:rPr lang="en-US" dirty="0" smtClean="0"/>
              <a:t> </a:t>
            </a:r>
            <a:r>
              <a:rPr lang="en-US" dirty="0" err="1" smtClean="0"/>
              <a:t>τις</a:t>
            </a:r>
            <a:r>
              <a:rPr lang="en-US" dirty="0" smtClean="0"/>
              <a:t> </a:t>
            </a:r>
            <a:r>
              <a:rPr lang="en-US" dirty="0" err="1" smtClean="0"/>
              <a:t>λειτουργίες</a:t>
            </a:r>
            <a:r>
              <a:rPr lang="en-US" dirty="0" smtClean="0"/>
              <a:t> </a:t>
            </a:r>
            <a:r>
              <a:rPr lang="en-US" dirty="0" err="1" smtClean="0"/>
              <a:t>της</a:t>
            </a:r>
            <a:r>
              <a:rPr lang="en-US" dirty="0" smtClean="0"/>
              <a:t>, </a:t>
            </a:r>
            <a:r>
              <a:rPr lang="en-US" dirty="0" err="1" smtClean="0"/>
              <a:t>να</a:t>
            </a:r>
            <a:r>
              <a:rPr lang="en-US" dirty="0" smtClean="0"/>
              <a:t> </a:t>
            </a:r>
            <a:r>
              <a:rPr lang="en-US" dirty="0" err="1" smtClean="0"/>
              <a:t>εξουσιοδοτήσει</a:t>
            </a:r>
            <a:r>
              <a:rPr lang="en-US" dirty="0" smtClean="0"/>
              <a:t> </a:t>
            </a:r>
            <a:r>
              <a:rPr lang="en-US" dirty="0" err="1" smtClean="0"/>
              <a:t>και</a:t>
            </a:r>
            <a:r>
              <a:rPr lang="en-US" dirty="0" smtClean="0"/>
              <a:t> </a:t>
            </a:r>
            <a:r>
              <a:rPr lang="en-US" dirty="0" err="1" smtClean="0"/>
              <a:t>να</a:t>
            </a:r>
            <a:r>
              <a:rPr lang="en-US" dirty="0" smtClean="0"/>
              <a:t> </a:t>
            </a:r>
            <a:r>
              <a:rPr lang="en-US" dirty="0" err="1" smtClean="0"/>
              <a:t>δραστηριοποιήσει</a:t>
            </a:r>
            <a:r>
              <a:rPr lang="en-US" dirty="0" smtClean="0"/>
              <a:t> </a:t>
            </a:r>
            <a:r>
              <a:rPr lang="en-US" dirty="0" err="1" smtClean="0"/>
              <a:t>τους</a:t>
            </a:r>
            <a:r>
              <a:rPr lang="en-US" dirty="0" smtClean="0"/>
              <a:t>  </a:t>
            </a:r>
            <a:r>
              <a:rPr lang="en-US" dirty="0" err="1" smtClean="0"/>
              <a:t>συμμετόχους</a:t>
            </a:r>
            <a:r>
              <a:rPr lang="en-US" dirty="0" smtClean="0"/>
              <a:t> (stakeholders)  </a:t>
            </a:r>
            <a:r>
              <a:rPr lang="en-US" dirty="0" err="1" smtClean="0"/>
              <a:t>αλλά</a:t>
            </a:r>
            <a:r>
              <a:rPr lang="en-US" dirty="0" smtClean="0"/>
              <a:t> </a:t>
            </a:r>
            <a:r>
              <a:rPr lang="en-US" dirty="0" err="1" smtClean="0"/>
              <a:t>και</a:t>
            </a:r>
            <a:r>
              <a:rPr lang="en-US" dirty="0" smtClean="0"/>
              <a:t> </a:t>
            </a:r>
            <a:r>
              <a:rPr lang="en-US" dirty="0" err="1" smtClean="0"/>
              <a:t>να</a:t>
            </a:r>
            <a:r>
              <a:rPr lang="en-US" dirty="0" smtClean="0"/>
              <a:t> </a:t>
            </a:r>
            <a:r>
              <a:rPr lang="en-US" dirty="0" err="1" smtClean="0"/>
              <a:t>παρέχει</a:t>
            </a:r>
            <a:r>
              <a:rPr lang="en-US" dirty="0" smtClean="0"/>
              <a:t>  </a:t>
            </a:r>
            <a:r>
              <a:rPr lang="en-US" dirty="0" err="1" smtClean="0"/>
              <a:t>προσανατολισμό</a:t>
            </a:r>
            <a:r>
              <a:rPr lang="en-US" dirty="0" smtClean="0"/>
              <a:t> </a:t>
            </a:r>
            <a:r>
              <a:rPr lang="en-US" dirty="0" err="1" smtClean="0"/>
              <a:t>στους</a:t>
            </a:r>
            <a:r>
              <a:rPr lang="en-US" dirty="0" smtClean="0"/>
              <a:t> </a:t>
            </a:r>
            <a:r>
              <a:rPr lang="en-US" dirty="0" err="1" smtClean="0"/>
              <a:t>τοπικούς</a:t>
            </a:r>
            <a:r>
              <a:rPr lang="en-US" dirty="0" smtClean="0"/>
              <a:t> </a:t>
            </a:r>
            <a:r>
              <a:rPr lang="en-US" dirty="0" err="1" smtClean="0"/>
              <a:t>και</a:t>
            </a:r>
            <a:r>
              <a:rPr lang="en-US" dirty="0" smtClean="0"/>
              <a:t> </a:t>
            </a:r>
            <a:r>
              <a:rPr lang="en-US" dirty="0" err="1" smtClean="0"/>
              <a:t>περιφερειακούς</a:t>
            </a:r>
            <a:r>
              <a:rPr lang="en-US" dirty="0" smtClean="0"/>
              <a:t> </a:t>
            </a:r>
            <a:r>
              <a:rPr lang="en-US" dirty="0" err="1" smtClean="0"/>
              <a:t>δρώντες</a:t>
            </a:r>
            <a:r>
              <a:rPr lang="en-US" dirty="0" smtClean="0"/>
              <a:t>.</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Χαρακτηριστικά </a:t>
            </a:r>
            <a:endParaRPr lang="el-GR" b="1" dirty="0"/>
          </a:p>
        </p:txBody>
      </p:sp>
      <p:sp>
        <p:nvSpPr>
          <p:cNvPr id="3" name="Content Placeholder 2"/>
          <p:cNvSpPr>
            <a:spLocks noGrp="1"/>
          </p:cNvSpPr>
          <p:nvPr>
            <p:ph sz="quarter" idx="1"/>
          </p:nvPr>
        </p:nvSpPr>
        <p:spPr/>
        <p:txBody>
          <a:bodyPr>
            <a:normAutofit fontScale="92500" lnSpcReduction="20000"/>
          </a:bodyPr>
          <a:lstStyle/>
          <a:p>
            <a:r>
              <a:rPr lang="en-US" dirty="0" smtClean="0"/>
              <a:t>Η </a:t>
            </a:r>
            <a:r>
              <a:rPr lang="en-US" dirty="0" err="1" smtClean="0"/>
              <a:t>σημερινή</a:t>
            </a:r>
            <a:r>
              <a:rPr lang="en-US" dirty="0" smtClean="0"/>
              <a:t>  </a:t>
            </a:r>
            <a:r>
              <a:rPr lang="en-US" dirty="0" err="1" smtClean="0"/>
              <a:t>έρευνα</a:t>
            </a:r>
            <a:r>
              <a:rPr lang="en-US" dirty="0" smtClean="0"/>
              <a:t> </a:t>
            </a:r>
            <a:r>
              <a:rPr lang="en-US" dirty="0" err="1" smtClean="0"/>
              <a:t>για</a:t>
            </a:r>
            <a:r>
              <a:rPr lang="en-US" dirty="0" smtClean="0"/>
              <a:t> </a:t>
            </a:r>
            <a:r>
              <a:rPr lang="en-US" dirty="0" err="1" smtClean="0"/>
              <a:t>το</a:t>
            </a:r>
            <a:r>
              <a:rPr lang="en-US" dirty="0" smtClean="0"/>
              <a:t>  </a:t>
            </a:r>
            <a:r>
              <a:rPr lang="en-US" dirty="0" err="1" smtClean="0"/>
              <a:t>στρατηγικό</a:t>
            </a:r>
            <a:r>
              <a:rPr lang="en-US" dirty="0" smtClean="0"/>
              <a:t> </a:t>
            </a:r>
            <a:r>
              <a:rPr lang="en-US" dirty="0" err="1" smtClean="0"/>
              <a:t>χωρικό</a:t>
            </a:r>
            <a:r>
              <a:rPr lang="en-US" dirty="0" smtClean="0"/>
              <a:t> </a:t>
            </a:r>
            <a:r>
              <a:rPr lang="en-US" dirty="0" err="1" smtClean="0"/>
              <a:t>σχεδιασμό</a:t>
            </a:r>
            <a:r>
              <a:rPr lang="en-US" dirty="0" smtClean="0"/>
              <a:t> (Healey et al. 1997, </a:t>
            </a:r>
            <a:r>
              <a:rPr lang="en-US" dirty="0" err="1" smtClean="0"/>
              <a:t>Salet</a:t>
            </a:r>
            <a:r>
              <a:rPr lang="en-US" dirty="0" smtClean="0"/>
              <a:t> &amp; </a:t>
            </a:r>
            <a:r>
              <a:rPr lang="en-US" dirty="0" err="1" smtClean="0"/>
              <a:t>Faludi</a:t>
            </a:r>
            <a:r>
              <a:rPr lang="en-US" dirty="0" smtClean="0"/>
              <a:t> 2000, </a:t>
            </a:r>
            <a:r>
              <a:rPr lang="en-US" dirty="0" err="1" smtClean="0"/>
              <a:t>Albrechts</a:t>
            </a:r>
            <a:r>
              <a:rPr lang="en-US" dirty="0" smtClean="0"/>
              <a:t> 2001, </a:t>
            </a:r>
            <a:r>
              <a:rPr lang="en-US" dirty="0" err="1" smtClean="0"/>
              <a:t>Albrechts</a:t>
            </a:r>
            <a:r>
              <a:rPr lang="en-US" dirty="0" smtClean="0"/>
              <a:t>, Healey &amp; </a:t>
            </a:r>
            <a:r>
              <a:rPr lang="en-US" dirty="0" err="1" smtClean="0"/>
              <a:t>Kunzmann</a:t>
            </a:r>
            <a:r>
              <a:rPr lang="en-US" dirty="0" smtClean="0"/>
              <a:t> 2003, </a:t>
            </a:r>
            <a:r>
              <a:rPr lang="en-US" dirty="0" err="1" smtClean="0"/>
              <a:t>Friedmann</a:t>
            </a:r>
            <a:r>
              <a:rPr lang="en-US" dirty="0" smtClean="0"/>
              <a:t> 2004, </a:t>
            </a:r>
            <a:r>
              <a:rPr lang="en-US" dirty="0" err="1" smtClean="0"/>
              <a:t>Altrock</a:t>
            </a:r>
            <a:r>
              <a:rPr lang="en-US" dirty="0" smtClean="0"/>
              <a:t> 2004, </a:t>
            </a:r>
            <a:r>
              <a:rPr lang="en-US" dirty="0" err="1" smtClean="0"/>
              <a:t>Dangschat</a:t>
            </a:r>
            <a:r>
              <a:rPr lang="en-US" dirty="0" smtClean="0"/>
              <a:t> et al. 2005) </a:t>
            </a:r>
            <a:r>
              <a:rPr lang="en-US" dirty="0" err="1" smtClean="0"/>
              <a:t>αναγνωρίζει</a:t>
            </a:r>
            <a:r>
              <a:rPr lang="en-US" dirty="0" smtClean="0"/>
              <a:t> </a:t>
            </a:r>
            <a:r>
              <a:rPr lang="en-US" dirty="0" err="1" smtClean="0"/>
              <a:t>τη</a:t>
            </a:r>
            <a:r>
              <a:rPr lang="en-US" dirty="0" smtClean="0"/>
              <a:t> </a:t>
            </a:r>
            <a:r>
              <a:rPr lang="en-US" dirty="0" err="1" smtClean="0"/>
              <a:t>ζωτική</a:t>
            </a:r>
            <a:r>
              <a:rPr lang="en-US" dirty="0" smtClean="0"/>
              <a:t> </a:t>
            </a:r>
            <a:r>
              <a:rPr lang="en-US" dirty="0" err="1" smtClean="0"/>
              <a:t>σημασία</a:t>
            </a:r>
            <a:r>
              <a:rPr lang="en-US" dirty="0" smtClean="0"/>
              <a:t> </a:t>
            </a:r>
            <a:r>
              <a:rPr lang="en-US" dirty="0" err="1" smtClean="0"/>
              <a:t>της</a:t>
            </a:r>
            <a:r>
              <a:rPr lang="en-US" dirty="0" smtClean="0"/>
              <a:t> </a:t>
            </a:r>
            <a:r>
              <a:rPr lang="en-US" dirty="0" err="1" smtClean="0"/>
              <a:t>διαδικαστικής</a:t>
            </a:r>
            <a:r>
              <a:rPr lang="en-US" dirty="0" smtClean="0"/>
              <a:t>  </a:t>
            </a:r>
            <a:r>
              <a:rPr lang="en-US" dirty="0" err="1" smtClean="0"/>
              <a:t>διάστασης</a:t>
            </a:r>
            <a:r>
              <a:rPr lang="en-US" dirty="0" smtClean="0"/>
              <a:t> </a:t>
            </a:r>
            <a:r>
              <a:rPr lang="en-US" dirty="0" err="1" smtClean="0"/>
              <a:t>και</a:t>
            </a:r>
            <a:r>
              <a:rPr lang="en-US" dirty="0" smtClean="0"/>
              <a:t> </a:t>
            </a:r>
            <a:r>
              <a:rPr lang="en-US" dirty="0" err="1" smtClean="0"/>
              <a:t>τονίζει</a:t>
            </a:r>
            <a:r>
              <a:rPr lang="en-US" dirty="0" smtClean="0"/>
              <a:t> </a:t>
            </a:r>
            <a:r>
              <a:rPr lang="en-US" dirty="0" err="1" smtClean="0"/>
              <a:t>την</a:t>
            </a:r>
            <a:r>
              <a:rPr lang="en-US" dirty="0" smtClean="0"/>
              <a:t> </a:t>
            </a:r>
            <a:r>
              <a:rPr lang="en-US" dirty="0" err="1" smtClean="0"/>
              <a:t>ανάγκη</a:t>
            </a:r>
            <a:r>
              <a:rPr lang="en-US" dirty="0" smtClean="0"/>
              <a:t> </a:t>
            </a:r>
            <a:r>
              <a:rPr lang="en-US" dirty="0" err="1" smtClean="0"/>
              <a:t>για</a:t>
            </a:r>
            <a:r>
              <a:rPr lang="en-US" dirty="0" smtClean="0"/>
              <a:t> </a:t>
            </a:r>
            <a:r>
              <a:rPr lang="en-US" dirty="0" err="1" smtClean="0"/>
              <a:t>μια</a:t>
            </a:r>
            <a:r>
              <a:rPr lang="en-US" dirty="0" smtClean="0"/>
              <a:t> </a:t>
            </a:r>
            <a:r>
              <a:rPr lang="en-US" i="1" dirty="0" err="1" smtClean="0"/>
              <a:t>δυναμική</a:t>
            </a:r>
            <a:r>
              <a:rPr lang="en-US" i="1" dirty="0" smtClean="0"/>
              <a:t> </a:t>
            </a:r>
            <a:r>
              <a:rPr lang="en-US" i="1" dirty="0" err="1" smtClean="0"/>
              <a:t>προοπτική</a:t>
            </a:r>
            <a:r>
              <a:rPr lang="en-US" i="1" dirty="0" smtClean="0"/>
              <a:t> </a:t>
            </a:r>
            <a:r>
              <a:rPr lang="en-US" i="1" dirty="0" err="1" smtClean="0"/>
              <a:t>χωρικής</a:t>
            </a:r>
            <a:r>
              <a:rPr lang="en-US" i="1" dirty="0" smtClean="0"/>
              <a:t> </a:t>
            </a:r>
            <a:r>
              <a:rPr lang="en-US" i="1" dirty="0" err="1" smtClean="0"/>
              <a:t>αλλαγής</a:t>
            </a:r>
            <a:r>
              <a:rPr lang="en-US" dirty="0" smtClean="0"/>
              <a:t> (</a:t>
            </a:r>
            <a:r>
              <a:rPr lang="en-US" dirty="0" err="1" smtClean="0"/>
              <a:t>Madanipour</a:t>
            </a:r>
            <a:r>
              <a:rPr lang="en-US" dirty="0" smtClean="0"/>
              <a:t>, 2001). </a:t>
            </a:r>
            <a:endParaRPr lang="el-GR" dirty="0" smtClean="0"/>
          </a:p>
          <a:p>
            <a:r>
              <a:rPr lang="en-US" dirty="0" err="1" smtClean="0"/>
              <a:t>Εντούτοις</a:t>
            </a:r>
            <a:r>
              <a:rPr lang="en-US" dirty="0" smtClean="0"/>
              <a:t>, η </a:t>
            </a:r>
            <a:r>
              <a:rPr lang="en-US" dirty="0" err="1" smtClean="0"/>
              <a:t>χρονική</a:t>
            </a:r>
            <a:r>
              <a:rPr lang="en-US" dirty="0" smtClean="0"/>
              <a:t> </a:t>
            </a:r>
            <a:r>
              <a:rPr lang="en-US" dirty="0" err="1" smtClean="0"/>
              <a:t>διάσταση</a:t>
            </a:r>
            <a:r>
              <a:rPr lang="en-US" dirty="0" smtClean="0"/>
              <a:t> </a:t>
            </a:r>
            <a:r>
              <a:rPr lang="en-US" dirty="0" err="1" smtClean="0"/>
              <a:t>ερευνάται</a:t>
            </a:r>
            <a:r>
              <a:rPr lang="en-US" dirty="0" smtClean="0"/>
              <a:t>  </a:t>
            </a:r>
            <a:r>
              <a:rPr lang="en-US" dirty="0" err="1" smtClean="0"/>
              <a:t>ελάχιστα</a:t>
            </a:r>
            <a:r>
              <a:rPr lang="en-US" dirty="0" smtClean="0"/>
              <a:t> </a:t>
            </a:r>
            <a:r>
              <a:rPr lang="en-US" dirty="0" err="1" smtClean="0"/>
              <a:t>σε</a:t>
            </a:r>
            <a:r>
              <a:rPr lang="en-US" dirty="0" smtClean="0"/>
              <a:t> </a:t>
            </a:r>
            <a:r>
              <a:rPr lang="en-US" dirty="0" err="1" smtClean="0"/>
              <a:t>βάθος</a:t>
            </a:r>
            <a:r>
              <a:rPr lang="en-US" dirty="0" smtClean="0"/>
              <a:t>.  </a:t>
            </a:r>
            <a:r>
              <a:rPr lang="en-US" dirty="0" err="1" smtClean="0"/>
              <a:t>Παρά</a:t>
            </a:r>
            <a:r>
              <a:rPr lang="en-US" dirty="0" smtClean="0"/>
              <a:t> </a:t>
            </a:r>
            <a:r>
              <a:rPr lang="en-US" dirty="0" err="1" smtClean="0"/>
              <a:t>την</a:t>
            </a:r>
            <a:r>
              <a:rPr lang="en-US" dirty="0" smtClean="0"/>
              <a:t> </a:t>
            </a:r>
            <a:r>
              <a:rPr lang="en-US" dirty="0" err="1" smtClean="0"/>
              <a:t>προφανή</a:t>
            </a:r>
            <a:r>
              <a:rPr lang="en-US" dirty="0" smtClean="0"/>
              <a:t> </a:t>
            </a:r>
            <a:r>
              <a:rPr lang="en-US" dirty="0" err="1" smtClean="0"/>
              <a:t>σημασία</a:t>
            </a:r>
            <a:r>
              <a:rPr lang="en-US" dirty="0" smtClean="0"/>
              <a:t> </a:t>
            </a:r>
            <a:r>
              <a:rPr lang="en-US" dirty="0" err="1" smtClean="0"/>
              <a:t>του</a:t>
            </a:r>
            <a:r>
              <a:rPr lang="en-US" dirty="0" smtClean="0"/>
              <a:t> </a:t>
            </a:r>
            <a:r>
              <a:rPr lang="en-US" dirty="0" err="1" smtClean="0"/>
              <a:t>χρόνου</a:t>
            </a:r>
            <a:r>
              <a:rPr lang="en-US" dirty="0" smtClean="0"/>
              <a:t> </a:t>
            </a:r>
            <a:r>
              <a:rPr lang="en-US" dirty="0" err="1" smtClean="0"/>
              <a:t>για</a:t>
            </a:r>
            <a:r>
              <a:rPr lang="en-US" dirty="0" smtClean="0"/>
              <a:t> </a:t>
            </a:r>
            <a:r>
              <a:rPr lang="en-US" dirty="0" err="1" smtClean="0"/>
              <a:t>την</a:t>
            </a:r>
            <a:r>
              <a:rPr lang="en-US" dirty="0" smtClean="0"/>
              <a:t> </a:t>
            </a:r>
            <a:r>
              <a:rPr lang="en-US" dirty="0" err="1" smtClean="0"/>
              <a:t>αλλαγή</a:t>
            </a:r>
            <a:r>
              <a:rPr lang="en-US" dirty="0" smtClean="0"/>
              <a:t>, η </a:t>
            </a:r>
            <a:r>
              <a:rPr lang="en-US" dirty="0" err="1" smtClean="0"/>
              <a:t>έρευνα</a:t>
            </a:r>
            <a:r>
              <a:rPr lang="en-US" dirty="0" smtClean="0"/>
              <a:t> </a:t>
            </a:r>
            <a:r>
              <a:rPr lang="en-US" dirty="0" err="1" smtClean="0"/>
              <a:t>και</a:t>
            </a:r>
            <a:r>
              <a:rPr lang="en-US" dirty="0" smtClean="0"/>
              <a:t> η </a:t>
            </a:r>
            <a:r>
              <a:rPr lang="en-US" dirty="0" err="1" smtClean="0"/>
              <a:t>πρακτική</a:t>
            </a:r>
            <a:r>
              <a:rPr lang="en-US" dirty="0" smtClean="0"/>
              <a:t> </a:t>
            </a:r>
            <a:r>
              <a:rPr lang="en-US" dirty="0" err="1" smtClean="0"/>
              <a:t>του</a:t>
            </a:r>
            <a:r>
              <a:rPr lang="en-US" dirty="0" smtClean="0"/>
              <a:t> </a:t>
            </a:r>
            <a:r>
              <a:rPr lang="en-US" dirty="0" err="1" smtClean="0"/>
              <a:t>στρατηγικού</a:t>
            </a:r>
            <a:r>
              <a:rPr lang="en-US" dirty="0" smtClean="0"/>
              <a:t> </a:t>
            </a:r>
            <a:r>
              <a:rPr lang="en-US" dirty="0" err="1" smtClean="0"/>
              <a:t>χωρικού</a:t>
            </a:r>
            <a:r>
              <a:rPr lang="en-US" dirty="0" smtClean="0"/>
              <a:t> </a:t>
            </a:r>
            <a:r>
              <a:rPr lang="en-US" dirty="0" err="1" smtClean="0"/>
              <a:t>σχεδιασμού</a:t>
            </a:r>
            <a:r>
              <a:rPr lang="en-US" dirty="0" smtClean="0"/>
              <a:t> </a:t>
            </a:r>
            <a:r>
              <a:rPr lang="en-US" dirty="0" err="1" smtClean="0"/>
              <a:t>έχουν</a:t>
            </a:r>
            <a:r>
              <a:rPr lang="en-US" dirty="0" smtClean="0"/>
              <a:t> </a:t>
            </a:r>
            <a:r>
              <a:rPr lang="en-US" dirty="0" err="1" smtClean="0"/>
              <a:t>δώσει</a:t>
            </a:r>
            <a:r>
              <a:rPr lang="en-US" dirty="0" smtClean="0"/>
              <a:t>, </a:t>
            </a:r>
            <a:r>
              <a:rPr lang="en-US" dirty="0" err="1" smtClean="0"/>
              <a:t>μέχρι</a:t>
            </a:r>
            <a:r>
              <a:rPr lang="en-US" dirty="0" smtClean="0"/>
              <a:t> </a:t>
            </a:r>
            <a:r>
              <a:rPr lang="en-US" dirty="0" err="1" smtClean="0"/>
              <a:t>σήμερα</a:t>
            </a:r>
            <a:r>
              <a:rPr lang="en-US" dirty="0" smtClean="0"/>
              <a:t>, </a:t>
            </a:r>
            <a:r>
              <a:rPr lang="en-US" dirty="0" err="1" smtClean="0"/>
              <a:t>περιορισμένη</a:t>
            </a:r>
            <a:r>
              <a:rPr lang="en-US" dirty="0" smtClean="0"/>
              <a:t> </a:t>
            </a:r>
            <a:r>
              <a:rPr lang="en-US" dirty="0" err="1" smtClean="0"/>
              <a:t>προσοχή</a:t>
            </a:r>
            <a:r>
              <a:rPr lang="en-US" dirty="0" smtClean="0"/>
              <a:t> </a:t>
            </a:r>
            <a:r>
              <a:rPr lang="en-US" dirty="0" err="1" smtClean="0"/>
              <a:t>στην</a:t>
            </a:r>
            <a:r>
              <a:rPr lang="en-US" dirty="0" smtClean="0"/>
              <a:t> </a:t>
            </a:r>
            <a:r>
              <a:rPr lang="en-US" dirty="0" err="1" smtClean="0"/>
              <a:t>κατανόηση</a:t>
            </a:r>
            <a:r>
              <a:rPr lang="en-US" dirty="0" smtClean="0"/>
              <a:t> </a:t>
            </a:r>
            <a:r>
              <a:rPr lang="en-US" dirty="0" err="1" smtClean="0"/>
              <a:t>του</a:t>
            </a:r>
            <a:r>
              <a:rPr lang="en-US" dirty="0" smtClean="0"/>
              <a:t> </a:t>
            </a:r>
            <a:r>
              <a:rPr lang="en-US" dirty="0" err="1" smtClean="0"/>
              <a:t>χρόνου</a:t>
            </a:r>
            <a:r>
              <a:rPr lang="en-US" dirty="0" smtClean="0"/>
              <a:t> </a:t>
            </a:r>
            <a:r>
              <a:rPr lang="en-US" dirty="0" err="1" smtClean="0"/>
              <a:t>όχι</a:t>
            </a:r>
            <a:r>
              <a:rPr lang="en-US" dirty="0" smtClean="0"/>
              <a:t> </a:t>
            </a:r>
            <a:r>
              <a:rPr lang="en-US" dirty="0" err="1" smtClean="0"/>
              <a:t>μόνο</a:t>
            </a:r>
            <a:r>
              <a:rPr lang="en-US" dirty="0" smtClean="0"/>
              <a:t> </a:t>
            </a:r>
            <a:r>
              <a:rPr lang="en-US" dirty="0" err="1" smtClean="0"/>
              <a:t>ως</a:t>
            </a:r>
            <a:r>
              <a:rPr lang="en-US" dirty="0" smtClean="0"/>
              <a:t> </a:t>
            </a:r>
            <a:r>
              <a:rPr lang="en-US" dirty="0" err="1" smtClean="0"/>
              <a:t>βασικής</a:t>
            </a:r>
            <a:r>
              <a:rPr lang="en-US" dirty="0" smtClean="0"/>
              <a:t> </a:t>
            </a:r>
            <a:r>
              <a:rPr lang="en-US" dirty="0" err="1" smtClean="0"/>
              <a:t>πληροφορίας</a:t>
            </a:r>
            <a:r>
              <a:rPr lang="en-US" dirty="0" smtClean="0"/>
              <a:t> (</a:t>
            </a:r>
            <a:r>
              <a:rPr lang="en-US" dirty="0" err="1" smtClean="0"/>
              <a:t>ωρολογιακός</a:t>
            </a:r>
            <a:r>
              <a:rPr lang="en-US" dirty="0" smtClean="0"/>
              <a:t> </a:t>
            </a:r>
            <a:r>
              <a:rPr lang="en-US" dirty="0" err="1" smtClean="0"/>
              <a:t>χρόνος</a:t>
            </a:r>
            <a:r>
              <a:rPr lang="en-US" dirty="0" smtClean="0"/>
              <a:t>), </a:t>
            </a:r>
            <a:r>
              <a:rPr lang="en-US" dirty="0" err="1" smtClean="0"/>
              <a:t>αλλά</a:t>
            </a:r>
            <a:r>
              <a:rPr lang="en-US" dirty="0" smtClean="0"/>
              <a:t> </a:t>
            </a:r>
            <a:r>
              <a:rPr lang="en-US" dirty="0" err="1" smtClean="0"/>
              <a:t>και</a:t>
            </a:r>
            <a:r>
              <a:rPr lang="en-US" dirty="0" smtClean="0"/>
              <a:t> </a:t>
            </a:r>
            <a:r>
              <a:rPr lang="en-US" dirty="0" err="1" smtClean="0"/>
              <a:t>ως</a:t>
            </a:r>
            <a:r>
              <a:rPr lang="en-US" dirty="0" smtClean="0"/>
              <a:t> </a:t>
            </a:r>
            <a:r>
              <a:rPr lang="en-US" dirty="0" err="1" smtClean="0"/>
              <a:t>εύκαμπτης</a:t>
            </a:r>
            <a:r>
              <a:rPr lang="en-US" dirty="0" smtClean="0"/>
              <a:t> </a:t>
            </a:r>
            <a:r>
              <a:rPr lang="en-US" dirty="0" err="1" smtClean="0"/>
              <a:t>κοινωνικής</a:t>
            </a:r>
            <a:r>
              <a:rPr lang="en-US" dirty="0" smtClean="0"/>
              <a:t> </a:t>
            </a:r>
            <a:r>
              <a:rPr lang="en-US" dirty="0" err="1" smtClean="0"/>
              <a:t>κατασκευής</a:t>
            </a:r>
            <a:r>
              <a:rPr lang="en-US"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Οι διαστάσεις </a:t>
            </a:r>
            <a:endParaRPr lang="el-GR" b="1" dirty="0"/>
          </a:p>
        </p:txBody>
      </p:sp>
      <p:sp>
        <p:nvSpPr>
          <p:cNvPr id="3" name="Content Placeholder 2"/>
          <p:cNvSpPr>
            <a:spLocks noGrp="1"/>
          </p:cNvSpPr>
          <p:nvPr>
            <p:ph sz="quarter" idx="1"/>
          </p:nvPr>
        </p:nvSpPr>
        <p:spPr/>
        <p:txBody>
          <a:bodyPr>
            <a:normAutofit fontScale="25000" lnSpcReduction="20000"/>
          </a:bodyPr>
          <a:lstStyle/>
          <a:p>
            <a:r>
              <a:rPr lang="el-GR" sz="6200" dirty="0" smtClean="0"/>
              <a:t>Ο όρος </a:t>
            </a:r>
            <a:r>
              <a:rPr lang="el-GR" sz="6200" i="1" dirty="0" smtClean="0"/>
              <a:t>στρατηγικός χωρικός σχεδιασμός</a:t>
            </a:r>
            <a:r>
              <a:rPr lang="el-GR" sz="6200" dirty="0" smtClean="0"/>
              <a:t> περιλαμβάνει τρεις διαστάσεις : τη </a:t>
            </a:r>
            <a:r>
              <a:rPr lang="el-GR" sz="6200" i="1" dirty="0" smtClean="0"/>
              <a:t>χωρική</a:t>
            </a:r>
            <a:r>
              <a:rPr lang="el-GR" sz="6200" dirty="0" smtClean="0"/>
              <a:t>,  τη </a:t>
            </a:r>
            <a:r>
              <a:rPr lang="el-GR" sz="6200" i="1" dirty="0" smtClean="0"/>
              <a:t>στρατηγική</a:t>
            </a:r>
            <a:r>
              <a:rPr lang="el-GR" sz="6200" dirty="0" smtClean="0"/>
              <a:t> και αυτή του </a:t>
            </a:r>
            <a:r>
              <a:rPr lang="el-GR" sz="6200" i="1" dirty="0" smtClean="0"/>
              <a:t>σχεδιασμού</a:t>
            </a:r>
            <a:r>
              <a:rPr lang="el-GR" sz="6200" dirty="0" smtClean="0"/>
              <a:t> : </a:t>
            </a:r>
          </a:p>
          <a:p>
            <a:pPr>
              <a:buNone/>
            </a:pPr>
            <a:endParaRPr lang="el-GR" sz="6200" dirty="0" smtClean="0"/>
          </a:p>
          <a:p>
            <a:r>
              <a:rPr lang="en-US" sz="6200" dirty="0" smtClean="0"/>
              <a:t>H </a:t>
            </a:r>
            <a:r>
              <a:rPr lang="el-GR" sz="6200" i="1" dirty="0" smtClean="0"/>
              <a:t>χωρική διάσταση</a:t>
            </a:r>
            <a:r>
              <a:rPr lang="el-GR" sz="6200" dirty="0" smtClean="0"/>
              <a:t> εισάγει μια επικέντρωση στο πού χωροθετούνται οι αποφάσεις. Δίδεται ιδιαίτερη σημασία στους τόπους, στις χωρικές συσχετίσεις μεταξύ δραστηριοτήτων και δικτύων μέσα σε μια συγκεκριμένη χωρική ενότητα. </a:t>
            </a:r>
          </a:p>
          <a:p>
            <a:pPr>
              <a:buNone/>
            </a:pPr>
            <a:endParaRPr lang="el-GR" sz="6200" dirty="0" smtClean="0"/>
          </a:p>
          <a:p>
            <a:r>
              <a:rPr lang="el-GR" sz="6200" dirty="0" smtClean="0"/>
              <a:t>Η </a:t>
            </a:r>
            <a:r>
              <a:rPr lang="el-GR" sz="6200" i="1" dirty="0" smtClean="0"/>
              <a:t>στρατηγική διάσταση</a:t>
            </a:r>
            <a:r>
              <a:rPr lang="el-GR" sz="6200" dirty="0" smtClean="0"/>
              <a:t> σημαίνει ότι υιοθετούμε μια θεώρηση του συνόλου. Εισάγει κριτήρια επιλογής των δράσεων, με βάση την αποφασιστική σημασία τους για το μέλλον μιας χωρικής ενότητας. </a:t>
            </a:r>
          </a:p>
          <a:p>
            <a:pPr>
              <a:buNone/>
            </a:pPr>
            <a:endParaRPr lang="el-GR" sz="6200" dirty="0" smtClean="0"/>
          </a:p>
          <a:p>
            <a:r>
              <a:rPr lang="el-GR" sz="6200" dirty="0" smtClean="0"/>
              <a:t>Τέλος, </a:t>
            </a:r>
            <a:r>
              <a:rPr lang="el-GR" sz="6200" i="1" dirty="0" smtClean="0"/>
              <a:t>η διάσταση του σχεδιασμού </a:t>
            </a:r>
            <a:r>
              <a:rPr lang="el-GR" sz="6200" dirty="0" smtClean="0"/>
              <a:t>θέτει ανάγλυφα την ιδέα της ανάπτυξης του παρόντος προς ένα μέλλον. Σημαίνει ότι είναι δυνατόν να επιλέξει κανείς κατάλληλες δράσεις σύμφωνα με τις εν δυνάμει επιπτώσεις τους ως προς τις μελλοντικές κοινωνικο-χωρικές σχέσεις. Υποθέτει την ικανότητα προβολής σε ένα διαγενεακό χρονικό ορίζοντα, ιδιαιτέρως με όρους επενδύσεων στις υποδομές, διαχείρισης του περιβάλλοντος και ποιότητας ζωής. </a:t>
            </a:r>
            <a:endParaRPr lang="el-GR" dirty="0" smtClean="0"/>
          </a:p>
          <a:p>
            <a:endParaRPr lang="el-GR" dirty="0" smtClean="0"/>
          </a:p>
          <a:p>
            <a:endParaRPr lang="el-GR" dirty="0" smtClean="0"/>
          </a:p>
          <a:p>
            <a:r>
              <a:rPr lang="el-GR" sz="7200" dirty="0" smtClean="0"/>
              <a:t>Ο σχεδιασμός υποθέτει επίσης εξειδικευμένους τρόπους διακυβέρνησης που έχουν ως στόχο την άρθρωση πολιτικών δια μέσου διαδικασιών συλλογικής λήψης αποφάσεων. </a:t>
            </a:r>
            <a:endParaRPr lang="el-GR" sz="7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Οι λειτουργίες </a:t>
            </a:r>
            <a:endParaRPr lang="el-GR" b="1" dirty="0"/>
          </a:p>
        </p:txBody>
      </p:sp>
      <p:sp>
        <p:nvSpPr>
          <p:cNvPr id="3" name="Content Placeholder 2"/>
          <p:cNvSpPr>
            <a:spLocks noGrp="1"/>
          </p:cNvSpPr>
          <p:nvPr>
            <p:ph sz="quarter" idx="1"/>
          </p:nvPr>
        </p:nvSpPr>
        <p:spPr/>
        <p:txBody>
          <a:bodyPr>
            <a:normAutofit fontScale="85000" lnSpcReduction="10000"/>
          </a:bodyPr>
          <a:lstStyle/>
          <a:p>
            <a:r>
              <a:rPr lang="el-GR" dirty="0" smtClean="0"/>
              <a:t>Ο λόγος που ο στρατηγικός χωρικός  σχεδιασμός έγινε μια θεμελιώδης δημόσια πρακτική στα τέλη της δεκαετίας του ’90 και στις αρχές του 21</a:t>
            </a:r>
            <a:r>
              <a:rPr lang="el-GR" baseline="30000" dirty="0" smtClean="0"/>
              <a:t>ου</a:t>
            </a:r>
            <a:r>
              <a:rPr lang="el-GR" dirty="0" smtClean="0"/>
              <a:t> αιώνα είναι πολλαπλός.                   </a:t>
            </a:r>
          </a:p>
          <a:p>
            <a:pPr>
              <a:buNone/>
            </a:pPr>
            <a:r>
              <a:rPr lang="en-US" dirty="0" smtClean="0"/>
              <a:t>    </a:t>
            </a:r>
            <a:r>
              <a:rPr lang="el-GR" dirty="0" smtClean="0"/>
              <a:t>Ο στρατηγικός χωρικός σχεδιασμός επιτρέπει :</a:t>
            </a:r>
          </a:p>
          <a:p>
            <a:r>
              <a:rPr lang="el-GR" b="1" dirty="0" smtClean="0"/>
              <a:t>τον συντονισμό </a:t>
            </a:r>
            <a:r>
              <a:rPr lang="el-GR" dirty="0" smtClean="0"/>
              <a:t>των δημόσιων πολιτικών στις διάφορες χωρικές κλίμακες.</a:t>
            </a:r>
          </a:p>
          <a:p>
            <a:r>
              <a:rPr lang="el-GR" b="1" dirty="0" smtClean="0"/>
              <a:t>την αύξηση της ανταγωνιστικότητας </a:t>
            </a:r>
            <a:r>
              <a:rPr lang="el-GR" dirty="0" smtClean="0"/>
              <a:t>των αστικών περιοχών αναπτύσσοντας τα συγκριτικά πλεονεκτήματά τους. </a:t>
            </a:r>
          </a:p>
          <a:p>
            <a:r>
              <a:rPr lang="el-GR" b="1" dirty="0" smtClean="0"/>
              <a:t>τον ορισμό των τρόπων βιώσιμης ανάπτυξης </a:t>
            </a:r>
            <a:r>
              <a:rPr lang="el-GR" dirty="0" smtClean="0"/>
              <a:t>των χωρικών ενοτήτων.</a:t>
            </a:r>
          </a:p>
          <a:p>
            <a:r>
              <a:rPr lang="el-GR" b="1" dirty="0" smtClean="0"/>
              <a:t>την επικέντρωση στη δημόσια δράση </a:t>
            </a:r>
            <a:r>
              <a:rPr lang="el-GR" dirty="0" smtClean="0"/>
              <a:t>διατηρώντας, βεβαίως, τη χωρική διάσταση.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Ο στρατηγικός χωρικός σχεδιασμός</a:t>
            </a:r>
            <a:endParaRPr lang="el-GR" dirty="0"/>
          </a:p>
        </p:txBody>
      </p:sp>
      <p:pic>
        <p:nvPicPr>
          <p:cNvPr id="4" name="Content Placeholder 3" descr="8-19-2008 3;00;25 PM.jpg"/>
          <p:cNvPicPr>
            <a:picLocks noGrp="1" noChangeAspect="1"/>
          </p:cNvPicPr>
          <p:nvPr>
            <p:ph sz="quarter" idx="1"/>
          </p:nvPr>
        </p:nvPicPr>
        <p:blipFill>
          <a:blip r:embed="rId2" cstate="print"/>
          <a:stretch>
            <a:fillRect/>
          </a:stretch>
        </p:blipFill>
        <p:spPr>
          <a:xfrm>
            <a:off x="1299764" y="1527175"/>
            <a:ext cx="6507959" cy="4572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 η αποτυχία των σχεδίων </a:t>
            </a:r>
            <a:endParaRPr lang="el-GR" b="1" dirty="0"/>
          </a:p>
        </p:txBody>
      </p:sp>
      <p:sp>
        <p:nvSpPr>
          <p:cNvPr id="3" name="Content Placeholder 2"/>
          <p:cNvSpPr>
            <a:spLocks noGrp="1"/>
          </p:cNvSpPr>
          <p:nvPr>
            <p:ph sz="quarter" idx="1"/>
          </p:nvPr>
        </p:nvSpPr>
        <p:spPr/>
        <p:txBody>
          <a:bodyPr/>
          <a:lstStyle/>
          <a:p>
            <a:endParaRPr lang="el-GR" i="1" dirty="0" smtClean="0"/>
          </a:p>
          <a:p>
            <a:endParaRPr lang="el-GR" i="1" dirty="0" smtClean="0"/>
          </a:p>
          <a:p>
            <a:r>
              <a:rPr lang="el-GR" i="1" dirty="0" smtClean="0"/>
              <a:t>« Τα σχέδια ως τέτοια, εύκολα ξεχνιώνται, ή χρησιμοπούνται μόνο ως αναφορές σε μερικά ζητήματα. </a:t>
            </a:r>
            <a:r>
              <a:rPr lang="en-US" i="1" dirty="0" smtClean="0"/>
              <a:t> </a:t>
            </a:r>
            <a:r>
              <a:rPr lang="el-GR" i="1" dirty="0" smtClean="0"/>
              <a:t>Αυτό που συγκρατούν οι άνθρωποι είναι αυτό που έμαθαν - νέες αντιλήψεις, ιδέες, γεγονότα, εικόνες -  καθώς συμμετείχαν στην διαδικασία πολιτικής  άρθρωσης» (Healey, 2002)</a:t>
            </a: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 </a:t>
            </a:r>
            <a:r>
              <a:rPr lang="el-GR" b="1" dirty="0" smtClean="0"/>
              <a:t>αποτυχία των σχεδίων </a:t>
            </a:r>
            <a:endParaRPr lang="el-GR" b="1" dirty="0"/>
          </a:p>
        </p:txBody>
      </p:sp>
      <p:sp>
        <p:nvSpPr>
          <p:cNvPr id="3" name="Content Placeholder 2"/>
          <p:cNvSpPr>
            <a:spLocks noGrp="1"/>
          </p:cNvSpPr>
          <p:nvPr>
            <p:ph sz="quarter" idx="1"/>
          </p:nvPr>
        </p:nvSpPr>
        <p:spPr/>
        <p:txBody>
          <a:bodyPr>
            <a:normAutofit fontScale="77500" lnSpcReduction="20000"/>
          </a:bodyPr>
          <a:lstStyle/>
          <a:p>
            <a:r>
              <a:rPr lang="el-GR" dirty="0" smtClean="0"/>
              <a:t>Τα σχέδια χρήσεων γης προσφέρουν το   πλεονέκτημα μιας κάποιας σταθερότητας του θεσμικού πλαισίου αλλά τα μειονεκτήματά τους είναι πολλά :</a:t>
            </a:r>
            <a:endParaRPr lang="en-US" dirty="0" smtClean="0"/>
          </a:p>
          <a:p>
            <a:pPr>
              <a:buNone/>
            </a:pPr>
            <a:endParaRPr lang="el-GR" dirty="0" smtClean="0"/>
          </a:p>
          <a:p>
            <a:r>
              <a:rPr lang="el-GR" dirty="0" smtClean="0"/>
              <a:t>•	είναι </a:t>
            </a:r>
            <a:r>
              <a:rPr lang="el-GR" b="1" dirty="0" smtClean="0"/>
              <a:t>αυστηρά και  άκαμπτα </a:t>
            </a:r>
            <a:r>
              <a:rPr lang="el-GR" dirty="0" smtClean="0"/>
              <a:t>έναντι της αλλαγής και νέων καταστάσεων ;</a:t>
            </a:r>
          </a:p>
          <a:p>
            <a:r>
              <a:rPr lang="el-GR" dirty="0" smtClean="0"/>
              <a:t>•	η   γενική προσέγγιση είναι ασυμβίβαστη  με τους  περιορισμένους  πόρους;</a:t>
            </a:r>
          </a:p>
          <a:p>
            <a:r>
              <a:rPr lang="el-GR" dirty="0" smtClean="0"/>
              <a:t>•	η </a:t>
            </a:r>
            <a:r>
              <a:rPr lang="el-GR" b="1" dirty="0" smtClean="0"/>
              <a:t>επικέντρωση στις φυσικές πλευρές </a:t>
            </a:r>
            <a:r>
              <a:rPr lang="el-GR" dirty="0" smtClean="0"/>
              <a:t>παρέχει απαντήσεις «φυσικές»  σε προβλήματα οικονομικά και κοινωνικά  ;</a:t>
            </a:r>
          </a:p>
          <a:p>
            <a:r>
              <a:rPr lang="el-GR" dirty="0" smtClean="0"/>
              <a:t>•	προτείνουν υπερβολικά γενικούς επιχειρησιακούς κανόνες έναντι συγκεκριμένων  ιστορικών καταστάσεων ;</a:t>
            </a:r>
          </a:p>
          <a:p>
            <a:r>
              <a:rPr lang="el-GR" dirty="0" smtClean="0"/>
              <a:t>•	</a:t>
            </a:r>
            <a:r>
              <a:rPr lang="el-GR" b="1" dirty="0" smtClean="0"/>
              <a:t>οι κύριοι δρώντες  και οι  κοινωνικές ομάδες   είναι συχνά απόντες από τη διαδικασία.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 </a:t>
            </a:r>
            <a:r>
              <a:rPr lang="el-GR" b="1" dirty="0" smtClean="0"/>
              <a:t>κριτική του παραδοσιακού σχεδιασμού</a:t>
            </a:r>
            <a:endParaRPr lang="el-GR" b="1" dirty="0"/>
          </a:p>
        </p:txBody>
      </p:sp>
      <p:sp>
        <p:nvSpPr>
          <p:cNvPr id="3" name="Content Placeholder 2"/>
          <p:cNvSpPr>
            <a:spLocks noGrp="1"/>
          </p:cNvSpPr>
          <p:nvPr>
            <p:ph sz="quarter" idx="1"/>
          </p:nvPr>
        </p:nvSpPr>
        <p:spPr>
          <a:xfrm>
            <a:off x="301752" y="1527048"/>
            <a:ext cx="8503920" cy="5026152"/>
          </a:xfrm>
        </p:spPr>
        <p:txBody>
          <a:bodyPr>
            <a:normAutofit fontScale="62500" lnSpcReduction="20000"/>
          </a:bodyPr>
          <a:lstStyle/>
          <a:p>
            <a:pPr>
              <a:buNone/>
            </a:pPr>
            <a:r>
              <a:rPr lang="el-GR" dirty="0" smtClean="0"/>
              <a:t>Τα επιχειρήματα αυτής της κριτικής ήταν τα ακόλουθα:</a:t>
            </a:r>
            <a:endParaRPr lang="en-US" dirty="0" smtClean="0"/>
          </a:p>
          <a:p>
            <a:pPr>
              <a:buNone/>
            </a:pPr>
            <a:endParaRPr lang="el-GR" dirty="0" smtClean="0"/>
          </a:p>
          <a:p>
            <a:pPr lvl="0"/>
            <a:r>
              <a:rPr lang="el-GR" sz="3200" dirty="0" smtClean="0"/>
              <a:t>τα  σχέδια είναι </a:t>
            </a:r>
            <a:r>
              <a:rPr lang="el-GR" sz="3200" b="1" dirty="0" smtClean="0"/>
              <a:t>στατικά έναντι της ταχείας εξέλιξης της  οικονομίας και της κοινωνίας</a:t>
            </a:r>
            <a:r>
              <a:rPr lang="el-GR" sz="3200" dirty="0" smtClean="0"/>
              <a:t>.</a:t>
            </a:r>
            <a:endParaRPr lang="en-US" sz="3200" dirty="0" smtClean="0"/>
          </a:p>
          <a:p>
            <a:pPr lvl="0">
              <a:buNone/>
            </a:pPr>
            <a:endParaRPr lang="el-GR" sz="3200" dirty="0" smtClean="0"/>
          </a:p>
          <a:p>
            <a:pPr lvl="0"/>
            <a:r>
              <a:rPr lang="el-GR" sz="3200" dirty="0" smtClean="0"/>
              <a:t>τα σχέδια δεν  λαμβάνουν υπόψη τους τις </a:t>
            </a:r>
            <a:r>
              <a:rPr lang="el-GR" sz="3200" b="1" dirty="0" smtClean="0"/>
              <a:t>αλλαγές αξιών</a:t>
            </a:r>
            <a:r>
              <a:rPr lang="el-GR" sz="3200" dirty="0" smtClean="0"/>
              <a:t>.</a:t>
            </a:r>
            <a:endParaRPr lang="en-US" sz="3200" dirty="0" smtClean="0"/>
          </a:p>
          <a:p>
            <a:pPr lvl="0">
              <a:buNone/>
            </a:pPr>
            <a:endParaRPr lang="el-GR" sz="3200" dirty="0" smtClean="0"/>
          </a:p>
          <a:p>
            <a:pPr lvl="0"/>
            <a:r>
              <a:rPr lang="el-GR" sz="3200" dirty="0" smtClean="0"/>
              <a:t>τα σχέδια  είναι μάλλον </a:t>
            </a:r>
            <a:r>
              <a:rPr lang="el-GR" sz="3200" b="1" dirty="0" smtClean="0"/>
              <a:t>η μετάφραση  των θέσεων της διοίκησης και του κρατικού έλεγχου  </a:t>
            </a:r>
            <a:r>
              <a:rPr lang="el-GR" sz="3200" dirty="0" smtClean="0"/>
              <a:t>παρά  θέσεων ευνοϊκών για τη λειτουργία της αγοράς.  </a:t>
            </a:r>
            <a:endParaRPr lang="en-US" sz="3200" dirty="0" smtClean="0"/>
          </a:p>
          <a:p>
            <a:pPr lvl="0">
              <a:buNone/>
            </a:pPr>
            <a:r>
              <a:rPr lang="el-GR" sz="3200" dirty="0" smtClean="0"/>
              <a:t> </a:t>
            </a:r>
          </a:p>
          <a:p>
            <a:pPr lvl="0"/>
            <a:r>
              <a:rPr lang="el-GR" sz="3200" dirty="0" smtClean="0"/>
              <a:t>τα σχέδια έχουν </a:t>
            </a:r>
            <a:r>
              <a:rPr lang="el-GR" sz="3200" b="1" dirty="0" smtClean="0"/>
              <a:t>αρνητικά αποτελέσματα επειδή ελέγχουν την ανάπτυξη </a:t>
            </a:r>
            <a:r>
              <a:rPr lang="el-GR" sz="3200" dirty="0" smtClean="0"/>
              <a:t>και δεν την προάγουν ενεργά.</a:t>
            </a:r>
            <a:endParaRPr lang="en-US" sz="3200" dirty="0" smtClean="0"/>
          </a:p>
          <a:p>
            <a:pPr lvl="0">
              <a:buNone/>
            </a:pPr>
            <a:endParaRPr lang="el-GR" sz="3200" dirty="0" smtClean="0"/>
          </a:p>
          <a:p>
            <a:pPr lvl="0"/>
            <a:r>
              <a:rPr lang="el-GR" sz="3200" dirty="0" smtClean="0"/>
              <a:t>τα σχέδια  βασίζονται σε μια </a:t>
            </a:r>
            <a:r>
              <a:rPr lang="el-GR" sz="3200" b="1" dirty="0" smtClean="0"/>
              <a:t>λογική και τεχνική προσέγγιση της γνώσης </a:t>
            </a:r>
            <a:r>
              <a:rPr lang="el-GR" sz="3200" dirty="0" smtClean="0"/>
              <a:t>και δεν αφήνουν  επαρκή θέση στη γνώση που προκύπτει από τη δημοκρατική συζήτηση.</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11352"/>
          </a:xfrm>
        </p:spPr>
        <p:txBody>
          <a:bodyPr>
            <a:normAutofit fontScale="90000"/>
          </a:bodyPr>
          <a:lstStyle/>
          <a:p>
            <a:r>
              <a:rPr lang="el-GR" b="1" dirty="0" smtClean="0"/>
              <a:t>Τι είναι </a:t>
            </a:r>
            <a:r>
              <a:rPr lang="en-US" b="1" dirty="0" smtClean="0"/>
              <a:t/>
            </a:r>
            <a:br>
              <a:rPr lang="en-US" b="1" dirty="0" smtClean="0"/>
            </a:br>
            <a:r>
              <a:rPr lang="el-GR" b="1" dirty="0" smtClean="0"/>
              <a:t>ο </a:t>
            </a:r>
            <a:r>
              <a:rPr lang="el-GR" b="1" dirty="0" smtClean="0"/>
              <a:t>στρατηγικός χωρικός σχεδιασμός ; </a:t>
            </a:r>
            <a:endParaRPr lang="el-GR" b="1" dirty="0"/>
          </a:p>
        </p:txBody>
      </p:sp>
      <p:sp>
        <p:nvSpPr>
          <p:cNvPr id="3" name="Content Placeholder 2"/>
          <p:cNvSpPr>
            <a:spLocks noGrp="1"/>
          </p:cNvSpPr>
          <p:nvPr>
            <p:ph sz="quarter" idx="1"/>
          </p:nvPr>
        </p:nvSpPr>
        <p:spPr>
          <a:xfrm>
            <a:off x="301752" y="1527048"/>
            <a:ext cx="8503920" cy="4949952"/>
          </a:xfrm>
        </p:spPr>
        <p:txBody>
          <a:bodyPr>
            <a:normAutofit fontScale="70000" lnSpcReduction="20000"/>
          </a:bodyPr>
          <a:lstStyle/>
          <a:p>
            <a:r>
              <a:rPr lang="el-GR" sz="2900" dirty="0" smtClean="0"/>
              <a:t>Με τον όρο στρατηγικός χωρικός σχεδιασμός εννοούμε </a:t>
            </a:r>
            <a:endParaRPr lang="en-US" sz="2900" dirty="0" smtClean="0"/>
          </a:p>
          <a:p>
            <a:pPr>
              <a:buNone/>
            </a:pPr>
            <a:r>
              <a:rPr lang="en-US" sz="2900" b="1" dirty="0" smtClean="0"/>
              <a:t>    </a:t>
            </a:r>
            <a:r>
              <a:rPr lang="el-GR" sz="2900" b="1" dirty="0" smtClean="0"/>
              <a:t>την κοινωνική διαδικασία συντονισμού εταίρων και θεσμών σε περιβάλλοντα  όπου επικρατεί κατακερματισμός και αβεβαιότητα, προκειμένου να ενισχυθούν και να κινητοποιηθούν βασικοί συμμέτοχοι (</a:t>
            </a:r>
            <a:r>
              <a:rPr lang="en-US" sz="2900" b="1" dirty="0" smtClean="0"/>
              <a:t>stakeholders</a:t>
            </a:r>
            <a:r>
              <a:rPr lang="el-GR" sz="2900" b="1" dirty="0" smtClean="0"/>
              <a:t>)  και να παραχθεί ένα πλαίσιο αποφάσεων για τη διαχείριση της χωρικής αλλαγής. </a:t>
            </a:r>
          </a:p>
          <a:p>
            <a:endParaRPr lang="el-GR" dirty="0" smtClean="0"/>
          </a:p>
          <a:p>
            <a:r>
              <a:rPr lang="el-GR" dirty="0" smtClean="0"/>
              <a:t> Η αναγέννηση του στρατηγικού σχεδιασμού είναι πλέον πραγματικότητα  στο πλαίσιο της αστικής και περιφερειακής ανάπτυξης  στην Ευρώπη (</a:t>
            </a:r>
            <a:r>
              <a:rPr lang="en-US" dirty="0" smtClean="0"/>
              <a:t>Healey</a:t>
            </a:r>
            <a:r>
              <a:rPr lang="el-GR" dirty="0" smtClean="0"/>
              <a:t>  </a:t>
            </a:r>
            <a:r>
              <a:rPr lang="en-US" dirty="0" smtClean="0"/>
              <a:t>et al</a:t>
            </a:r>
            <a:r>
              <a:rPr lang="el-GR" dirty="0" smtClean="0"/>
              <a:t>, </a:t>
            </a:r>
            <a:r>
              <a:rPr lang="en-US" dirty="0" err="1" smtClean="0"/>
              <a:t>Salet</a:t>
            </a:r>
            <a:r>
              <a:rPr lang="el-GR" dirty="0" smtClean="0"/>
              <a:t> &amp; </a:t>
            </a:r>
            <a:r>
              <a:rPr lang="en-US" dirty="0" err="1" smtClean="0"/>
              <a:t>Faludi</a:t>
            </a:r>
            <a:r>
              <a:rPr lang="el-GR" dirty="0" smtClean="0"/>
              <a:t> 2000). </a:t>
            </a:r>
          </a:p>
          <a:p>
            <a:r>
              <a:rPr lang="el-GR" dirty="0" smtClean="0"/>
              <a:t>Από κάθε άποψη, οι  σημερινές προσεγγίσεις συμμετέχουν σε μια γενική μετατόπιση μέσα στο σύστημα σχεδιασμού από το </a:t>
            </a:r>
            <a:r>
              <a:rPr lang="el-GR" i="1" dirty="0" smtClean="0"/>
              <a:t>φυσικό σχεδιασμό  </a:t>
            </a:r>
            <a:r>
              <a:rPr lang="el-GR" dirty="0" smtClean="0"/>
              <a:t>χρήσεων γης στον εκτενή </a:t>
            </a:r>
            <a:r>
              <a:rPr lang="el-GR" i="1" dirty="0" smtClean="0"/>
              <a:t>στρατηγικό σχεδιασμό </a:t>
            </a:r>
            <a:r>
              <a:rPr lang="el-GR" dirty="0" smtClean="0"/>
              <a:t>για   να αρθρωθεί μια συνεπέστερη χωρική λογική για  τη ρύθμιση των χρήσεων γης, την προστασία των πόρων και τις επενδύσεις στην αστική αναγέννηση και στις υποδομές (</a:t>
            </a:r>
            <a:r>
              <a:rPr lang="en-US" dirty="0" err="1" smtClean="0"/>
              <a:t>Albrechts</a:t>
            </a:r>
            <a:r>
              <a:rPr lang="el-GR" dirty="0" smtClean="0"/>
              <a:t>, </a:t>
            </a:r>
            <a:r>
              <a:rPr lang="en-US" dirty="0" smtClean="0"/>
              <a:t>Healey</a:t>
            </a:r>
            <a:r>
              <a:rPr lang="el-GR" dirty="0" smtClean="0"/>
              <a:t> &amp; </a:t>
            </a:r>
            <a:r>
              <a:rPr lang="en-US" dirty="0" err="1" smtClean="0"/>
              <a:t>Kunzmann</a:t>
            </a:r>
            <a:r>
              <a:rPr lang="el-GR" dirty="0" smtClean="0"/>
              <a:t> 2003).</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Καθολικός και στρατηγικός σχεδιασμός</a:t>
            </a:r>
            <a:endParaRPr lang="el-GR" b="1" dirty="0"/>
          </a:p>
        </p:txBody>
      </p:sp>
      <p:sp>
        <p:nvSpPr>
          <p:cNvPr id="3" name="Content Placeholder 2"/>
          <p:cNvSpPr>
            <a:spLocks noGrp="1"/>
          </p:cNvSpPr>
          <p:nvPr>
            <p:ph sz="quarter" idx="1"/>
          </p:nvPr>
        </p:nvSpPr>
        <p:spPr/>
        <p:txBody>
          <a:bodyPr>
            <a:normAutofit fontScale="62500" lnSpcReduction="20000"/>
          </a:bodyPr>
          <a:lstStyle/>
          <a:p>
            <a:endParaRPr lang="el-GR" dirty="0" smtClean="0"/>
          </a:p>
          <a:p>
            <a:r>
              <a:rPr lang="el-GR" dirty="0" smtClean="0"/>
              <a:t>Τίθεται βεβαίως το ερώτημα αν αυτές οι  προσεγγίσεις είναι διαφορετικής φύσης από τα καθολικά  ( </a:t>
            </a:r>
            <a:r>
              <a:rPr lang="en-US" dirty="0" smtClean="0"/>
              <a:t>comprehensive</a:t>
            </a:r>
            <a:r>
              <a:rPr lang="el-GR" dirty="0" smtClean="0"/>
              <a:t>) σχέδια ανάπτυξης της δεκαετίας του '70 και την προσέγγιση του σχεδιασμού έργου/προγράμματος ( project)-  της δεκαετίας του '80. Σύμφωνα με τον Brake αυτές οι διαφορετικές  προσεγγίσεις παρουσιάζουν τα ακόλουθα κοινά χαρακτηριστικά  (Brake, 2000):</a:t>
            </a:r>
          </a:p>
          <a:p>
            <a:pPr>
              <a:buNone/>
            </a:pPr>
            <a:endParaRPr lang="el-GR" dirty="0" smtClean="0"/>
          </a:p>
          <a:p>
            <a:r>
              <a:rPr lang="el-GR" dirty="0" smtClean="0"/>
              <a:t>κλιμακώνουν, όλες, την αστική  πολυπλοκότητα   σε   προτάσεις  μέτρων για να εξασφαλιστεί η  εφαρμογή.</a:t>
            </a:r>
          </a:p>
          <a:p>
            <a:r>
              <a:rPr lang="el-GR" dirty="0" smtClean="0"/>
              <a:t>παρουσιάζουν όλες, σαφή προσανατολισμό στόχου (υπό την μορφή οραματισμού).</a:t>
            </a:r>
          </a:p>
          <a:p>
            <a:r>
              <a:rPr lang="el-GR" dirty="0" smtClean="0"/>
              <a:t>δείχνουν, όλες, μια ατμόσφαιρα αφύπνισης και υποθέτουν την ανάγκη  μιας αστικής  ή περιφερειακής  επανατοποθέτησης. </a:t>
            </a:r>
          </a:p>
          <a:p>
            <a:r>
              <a:rPr lang="el-GR" dirty="0" smtClean="0"/>
              <a:t>σπάνια, όμως, η περιγραφή αυτών των μέτρων είναι λεπτομερής από την άποψη των απαραίτητων πόρων, φορέων και  μετρήσιμων αποτελεσμάτων.</a:t>
            </a:r>
          </a:p>
          <a:p>
            <a:endParaRPr lang="el-GR" dirty="0" smtClean="0"/>
          </a:p>
          <a:p>
            <a:r>
              <a:rPr lang="en-US" sz="3800" dirty="0" err="1" smtClean="0"/>
              <a:t>Επιπλέον</a:t>
            </a:r>
            <a:r>
              <a:rPr lang="en-US" sz="3800" dirty="0" smtClean="0"/>
              <a:t>, </a:t>
            </a:r>
            <a:r>
              <a:rPr lang="en-US" sz="3800" dirty="0" err="1" smtClean="0"/>
              <a:t>αυτές</a:t>
            </a:r>
            <a:r>
              <a:rPr lang="en-US" sz="3800" dirty="0" smtClean="0"/>
              <a:t> </a:t>
            </a:r>
            <a:r>
              <a:rPr lang="en-US" sz="3800" dirty="0" err="1" smtClean="0"/>
              <a:t>οι</a:t>
            </a:r>
            <a:r>
              <a:rPr lang="en-US" sz="3800" dirty="0" smtClean="0"/>
              <a:t> </a:t>
            </a:r>
            <a:r>
              <a:rPr lang="en-US" sz="3800" dirty="0" err="1" smtClean="0"/>
              <a:t>νέες</a:t>
            </a:r>
            <a:r>
              <a:rPr lang="en-US" sz="3800" dirty="0" smtClean="0"/>
              <a:t> </a:t>
            </a:r>
            <a:r>
              <a:rPr lang="en-US" sz="3800" dirty="0" err="1" smtClean="0"/>
              <a:t>προσεγγίσεις</a:t>
            </a:r>
            <a:r>
              <a:rPr lang="en-US" sz="3800" dirty="0" smtClean="0"/>
              <a:t> </a:t>
            </a:r>
            <a:r>
              <a:rPr lang="en-US" sz="3800" dirty="0" err="1" smtClean="0"/>
              <a:t>λαμβάνουν</a:t>
            </a:r>
            <a:r>
              <a:rPr lang="en-US" sz="3800" dirty="0" smtClean="0"/>
              <a:t> </a:t>
            </a:r>
            <a:r>
              <a:rPr lang="en-US" sz="3800" dirty="0" err="1" smtClean="0"/>
              <a:t>την</a:t>
            </a:r>
            <a:r>
              <a:rPr lang="en-US" sz="3800" dirty="0" smtClean="0"/>
              <a:t> </a:t>
            </a:r>
            <a:r>
              <a:rPr lang="en-US" sz="3800" dirty="0" err="1" smtClean="0"/>
              <a:t>ιδέα</a:t>
            </a:r>
            <a:r>
              <a:rPr lang="en-US" sz="3800" dirty="0" smtClean="0"/>
              <a:t> </a:t>
            </a:r>
            <a:r>
              <a:rPr lang="en-US" sz="3800" dirty="0" err="1" smtClean="0"/>
              <a:t>της</a:t>
            </a:r>
            <a:r>
              <a:rPr lang="en-US" sz="3800" dirty="0" smtClean="0"/>
              <a:t> </a:t>
            </a:r>
            <a:r>
              <a:rPr lang="en-US" sz="3800" i="1" dirty="0" err="1" smtClean="0"/>
              <a:t>βιωσιμότητας</a:t>
            </a:r>
            <a:r>
              <a:rPr lang="en-US" sz="3800" dirty="0" smtClean="0"/>
              <a:t> </a:t>
            </a:r>
            <a:r>
              <a:rPr lang="en-US" sz="3800" dirty="0" err="1" smtClean="0"/>
              <a:t>ως</a:t>
            </a:r>
            <a:r>
              <a:rPr lang="en-US" sz="3800" dirty="0" smtClean="0"/>
              <a:t> </a:t>
            </a:r>
            <a:r>
              <a:rPr lang="en-US" sz="3800" dirty="0" err="1" smtClean="0"/>
              <a:t>καθοριστική</a:t>
            </a:r>
            <a:r>
              <a:rPr lang="en-US" sz="3800" dirty="0" smtClean="0"/>
              <a:t> </a:t>
            </a:r>
            <a:r>
              <a:rPr lang="en-US" sz="3800" dirty="0" err="1" smtClean="0"/>
              <a:t>αρχή</a:t>
            </a:r>
            <a:r>
              <a:rPr lang="en-US" sz="3800" dirty="0" smtClean="0"/>
              <a:t> </a:t>
            </a:r>
            <a:r>
              <a:rPr lang="en-US" sz="3800" dirty="0" err="1" smtClean="0"/>
              <a:t>και</a:t>
            </a:r>
            <a:r>
              <a:rPr lang="en-US" sz="3800" dirty="0" smtClean="0"/>
              <a:t> </a:t>
            </a:r>
            <a:r>
              <a:rPr lang="en-US" sz="3800" dirty="0" err="1" smtClean="0"/>
              <a:t>βασικό</a:t>
            </a:r>
            <a:r>
              <a:rPr lang="en-US" sz="3800" dirty="0" smtClean="0"/>
              <a:t> </a:t>
            </a:r>
            <a:r>
              <a:rPr lang="en-US" sz="3800" dirty="0" err="1" smtClean="0"/>
              <a:t>μήνυμα</a:t>
            </a:r>
            <a:r>
              <a:rPr lang="en-US" sz="3800" dirty="0" smtClean="0"/>
              <a:t>. </a:t>
            </a:r>
            <a:endParaRPr lang="el-GR" sz="3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b="1" dirty="0" smtClean="0"/>
              <a:t>Διευκρινήσεις</a:t>
            </a:r>
            <a:endParaRPr lang="el-GR" sz="5400" b="1" dirty="0"/>
          </a:p>
        </p:txBody>
      </p:sp>
      <p:sp>
        <p:nvSpPr>
          <p:cNvPr id="3" name="Content Placeholder 2"/>
          <p:cNvSpPr>
            <a:spLocks noGrp="1"/>
          </p:cNvSpPr>
          <p:nvPr>
            <p:ph sz="quarter" idx="1"/>
          </p:nvPr>
        </p:nvSpPr>
        <p:spPr/>
        <p:txBody>
          <a:bodyPr>
            <a:normAutofit/>
          </a:bodyPr>
          <a:lstStyle/>
          <a:p>
            <a:r>
              <a:rPr lang="en-US" sz="2400" dirty="0" smtClean="0"/>
              <a:t>Η </a:t>
            </a:r>
            <a:r>
              <a:rPr lang="en-US" sz="2400" dirty="0" err="1" smtClean="0"/>
              <a:t>εμπειρική</a:t>
            </a:r>
            <a:r>
              <a:rPr lang="en-US" sz="2400" dirty="0" smtClean="0"/>
              <a:t> </a:t>
            </a:r>
            <a:r>
              <a:rPr lang="en-US" sz="2400" dirty="0" err="1" smtClean="0"/>
              <a:t>έρευνα</a:t>
            </a:r>
            <a:r>
              <a:rPr lang="en-US" sz="2400" dirty="0" smtClean="0"/>
              <a:t> </a:t>
            </a:r>
            <a:r>
              <a:rPr lang="en-US" sz="2400" dirty="0" err="1" smtClean="0"/>
              <a:t>αποδεικνύει</a:t>
            </a:r>
            <a:r>
              <a:rPr lang="en-US" sz="2400" dirty="0" smtClean="0"/>
              <a:t>  </a:t>
            </a:r>
            <a:r>
              <a:rPr lang="en-US" sz="2400" dirty="0" err="1" smtClean="0"/>
              <a:t>ως</a:t>
            </a:r>
            <a:r>
              <a:rPr lang="en-US" sz="2400" dirty="0" smtClean="0"/>
              <a:t> </a:t>
            </a:r>
            <a:r>
              <a:rPr lang="en-US" sz="2400" dirty="0" err="1" smtClean="0"/>
              <a:t>αβάσιμη</a:t>
            </a:r>
            <a:r>
              <a:rPr lang="en-US" sz="2400" dirty="0" smtClean="0"/>
              <a:t>  </a:t>
            </a:r>
            <a:r>
              <a:rPr lang="en-US" sz="2400" dirty="0" err="1" smtClean="0"/>
              <a:t>τη</a:t>
            </a:r>
            <a:r>
              <a:rPr lang="en-US" sz="2400" dirty="0" smtClean="0"/>
              <a:t> </a:t>
            </a:r>
            <a:r>
              <a:rPr lang="en-US" sz="2400" dirty="0" err="1" smtClean="0"/>
              <a:t>δημοφιλή</a:t>
            </a:r>
            <a:r>
              <a:rPr lang="en-US" sz="2400" dirty="0" smtClean="0"/>
              <a:t> </a:t>
            </a:r>
            <a:r>
              <a:rPr lang="en-US" sz="2400" dirty="0" err="1" smtClean="0"/>
              <a:t>πεποίθηση</a:t>
            </a:r>
            <a:r>
              <a:rPr lang="en-US" sz="2400" dirty="0" smtClean="0"/>
              <a:t> </a:t>
            </a:r>
            <a:r>
              <a:rPr lang="en-US" sz="2400" dirty="0" err="1" smtClean="0"/>
              <a:t>ότι</a:t>
            </a:r>
            <a:r>
              <a:rPr lang="en-US" sz="2400" dirty="0" smtClean="0"/>
              <a:t> </a:t>
            </a:r>
            <a:r>
              <a:rPr lang="en-US" sz="2400" dirty="0" err="1" smtClean="0"/>
              <a:t>κινητήρια</a:t>
            </a:r>
            <a:r>
              <a:rPr lang="en-US" sz="2400" dirty="0" smtClean="0"/>
              <a:t> </a:t>
            </a:r>
            <a:r>
              <a:rPr lang="en-US" sz="2400" dirty="0" err="1" smtClean="0"/>
              <a:t>δύναμη</a:t>
            </a:r>
            <a:r>
              <a:rPr lang="en-US" sz="2400" dirty="0" smtClean="0"/>
              <a:t> </a:t>
            </a:r>
            <a:r>
              <a:rPr lang="en-US" sz="2400" dirty="0" err="1" smtClean="0"/>
              <a:t>των</a:t>
            </a:r>
            <a:r>
              <a:rPr lang="en-US" sz="2400" dirty="0" smtClean="0"/>
              <a:t> </a:t>
            </a:r>
            <a:r>
              <a:rPr lang="en-US" sz="2400" dirty="0" err="1" smtClean="0"/>
              <a:t>πρωτοβουλιών</a:t>
            </a:r>
            <a:r>
              <a:rPr lang="en-US" sz="2400" dirty="0" smtClean="0"/>
              <a:t> </a:t>
            </a:r>
            <a:r>
              <a:rPr lang="en-US" sz="2400" dirty="0" err="1" smtClean="0"/>
              <a:t>στρατηγικού</a:t>
            </a:r>
            <a:r>
              <a:rPr lang="en-US" sz="2400" dirty="0" smtClean="0"/>
              <a:t> </a:t>
            </a:r>
            <a:r>
              <a:rPr lang="en-US" sz="2400" dirty="0" err="1" smtClean="0"/>
              <a:t>χωρικού</a:t>
            </a:r>
            <a:r>
              <a:rPr lang="en-US" sz="2400" dirty="0" smtClean="0"/>
              <a:t> </a:t>
            </a:r>
            <a:r>
              <a:rPr lang="en-US" sz="2400" dirty="0" err="1" smtClean="0"/>
              <a:t>σχεδιασμού</a:t>
            </a:r>
            <a:r>
              <a:rPr lang="en-US" sz="2400" dirty="0" smtClean="0"/>
              <a:t>  </a:t>
            </a:r>
            <a:r>
              <a:rPr lang="en-US" sz="2400" dirty="0" err="1" smtClean="0"/>
              <a:t>στην</a:t>
            </a:r>
            <a:r>
              <a:rPr lang="en-US" sz="2400" dirty="0" smtClean="0"/>
              <a:t> </a:t>
            </a:r>
            <a:r>
              <a:rPr lang="en-US" sz="2400" dirty="0" err="1" smtClean="0"/>
              <a:t>Ευρώπη</a:t>
            </a:r>
            <a:r>
              <a:rPr lang="en-US" sz="2400" dirty="0" smtClean="0"/>
              <a:t> </a:t>
            </a:r>
            <a:r>
              <a:rPr lang="en-US" sz="2400" dirty="0" err="1" smtClean="0"/>
              <a:t>είναι</a:t>
            </a:r>
            <a:r>
              <a:rPr lang="en-US" sz="2400" dirty="0" smtClean="0"/>
              <a:t> </a:t>
            </a:r>
            <a:r>
              <a:rPr lang="en-US" sz="2400" b="1" dirty="0" smtClean="0"/>
              <a:t>η </a:t>
            </a:r>
            <a:r>
              <a:rPr lang="en-US" sz="2400" b="1" dirty="0" err="1" smtClean="0"/>
              <a:t>αναζήτηση</a:t>
            </a:r>
            <a:r>
              <a:rPr lang="en-US" sz="2400" b="1" dirty="0" smtClean="0"/>
              <a:t> </a:t>
            </a:r>
            <a:r>
              <a:rPr lang="en-US" sz="2400" b="1" dirty="0" err="1" smtClean="0"/>
              <a:t>της</a:t>
            </a:r>
            <a:r>
              <a:rPr lang="en-US" sz="2400" b="1" dirty="0" smtClean="0"/>
              <a:t> </a:t>
            </a:r>
            <a:r>
              <a:rPr lang="en-US" sz="2400" b="1" dirty="0" err="1" smtClean="0"/>
              <a:t>ανταγωνιστικότητας</a:t>
            </a:r>
            <a:r>
              <a:rPr lang="en-US" sz="2400" b="1" dirty="0" smtClean="0"/>
              <a:t> </a:t>
            </a:r>
            <a:r>
              <a:rPr lang="en-US" sz="2400" b="1" dirty="0" err="1" smtClean="0"/>
              <a:t>μέσα</a:t>
            </a:r>
            <a:r>
              <a:rPr lang="en-US" sz="2400" b="1" dirty="0" smtClean="0"/>
              <a:t> </a:t>
            </a:r>
            <a:r>
              <a:rPr lang="en-US" sz="2400" b="1" dirty="0" err="1" smtClean="0"/>
              <a:t>σε</a:t>
            </a:r>
            <a:r>
              <a:rPr lang="en-US" sz="2400" b="1" dirty="0" smtClean="0"/>
              <a:t> </a:t>
            </a:r>
            <a:r>
              <a:rPr lang="en-US" sz="2400" b="1" dirty="0" err="1" smtClean="0"/>
              <a:t>μια</a:t>
            </a:r>
            <a:r>
              <a:rPr lang="en-US" sz="2400" b="1" dirty="0" smtClean="0"/>
              <a:t> </a:t>
            </a:r>
            <a:r>
              <a:rPr lang="en-US" sz="2400" b="1" dirty="0" err="1" smtClean="0"/>
              <a:t>διεθνοποιούμενη</a:t>
            </a:r>
            <a:r>
              <a:rPr lang="en-US" sz="2400" b="1" dirty="0" smtClean="0"/>
              <a:t> </a:t>
            </a:r>
            <a:r>
              <a:rPr lang="en-US" sz="2400" b="1" dirty="0" err="1" smtClean="0"/>
              <a:t>οικονομία</a:t>
            </a:r>
            <a:r>
              <a:rPr lang="en-US" sz="2400" dirty="0" smtClean="0"/>
              <a:t> (</a:t>
            </a:r>
            <a:r>
              <a:rPr lang="en-US" sz="2400" dirty="0" err="1" smtClean="0"/>
              <a:t>Albrechts</a:t>
            </a:r>
            <a:r>
              <a:rPr lang="en-US" sz="2400" dirty="0" smtClean="0"/>
              <a:t>, Healey &amp; </a:t>
            </a:r>
            <a:r>
              <a:rPr lang="en-US" sz="2400" dirty="0" err="1" smtClean="0"/>
              <a:t>Kunzmann</a:t>
            </a:r>
            <a:r>
              <a:rPr lang="en-US" sz="2400" dirty="0" smtClean="0"/>
              <a:t> 2003). </a:t>
            </a:r>
            <a:endParaRPr lang="el-GR" sz="2400" dirty="0" smtClean="0"/>
          </a:p>
          <a:p>
            <a:r>
              <a:rPr lang="en-US" sz="2400" dirty="0" err="1" smtClean="0"/>
              <a:t>Αντίθετα</a:t>
            </a:r>
            <a:r>
              <a:rPr lang="en-US" sz="2400" dirty="0" smtClean="0"/>
              <a:t>, η </a:t>
            </a:r>
            <a:r>
              <a:rPr lang="en-US" sz="2400" dirty="0" err="1" smtClean="0"/>
              <a:t>στρατηγική</a:t>
            </a:r>
            <a:r>
              <a:rPr lang="en-US" sz="2400" dirty="0" smtClean="0"/>
              <a:t> </a:t>
            </a:r>
            <a:r>
              <a:rPr lang="en-US" sz="2400" dirty="0" err="1" smtClean="0"/>
              <a:t>χωροταξία</a:t>
            </a:r>
            <a:r>
              <a:rPr lang="en-US" sz="2400" dirty="0" smtClean="0"/>
              <a:t> </a:t>
            </a:r>
            <a:r>
              <a:rPr lang="en-US" sz="2400" dirty="0" err="1" smtClean="0"/>
              <a:t>εστιάζει</a:t>
            </a:r>
            <a:r>
              <a:rPr lang="en-US" sz="2400" dirty="0" smtClean="0"/>
              <a:t> </a:t>
            </a:r>
            <a:r>
              <a:rPr lang="en-US" sz="2400" dirty="0" err="1" smtClean="0"/>
              <a:t>σε</a:t>
            </a:r>
            <a:r>
              <a:rPr lang="en-US" sz="2400" dirty="0" smtClean="0"/>
              <a:t> </a:t>
            </a:r>
            <a:r>
              <a:rPr lang="en-US" sz="2400" dirty="0" err="1" smtClean="0"/>
              <a:t>χωρικά</a:t>
            </a:r>
            <a:r>
              <a:rPr lang="en-US" sz="2400" dirty="0" smtClean="0"/>
              <a:t> </a:t>
            </a:r>
            <a:r>
              <a:rPr lang="en-US" sz="2400" dirty="0" err="1" smtClean="0"/>
              <a:t>ολοκληρωμένες</a:t>
            </a:r>
            <a:r>
              <a:rPr lang="en-US" sz="2400" dirty="0" smtClean="0"/>
              <a:t> </a:t>
            </a:r>
            <a:r>
              <a:rPr lang="en-US" sz="2400" dirty="0" err="1" smtClean="0"/>
              <a:t>πολιτικές</a:t>
            </a:r>
            <a:r>
              <a:rPr lang="en-US" sz="2400" dirty="0" smtClean="0"/>
              <a:t> </a:t>
            </a:r>
            <a:r>
              <a:rPr lang="en-US" sz="2400" dirty="0" err="1" smtClean="0"/>
              <a:t>προσεγγίσεις</a:t>
            </a:r>
            <a:r>
              <a:rPr lang="en-US" sz="2400" dirty="0" smtClean="0"/>
              <a:t> </a:t>
            </a:r>
            <a:r>
              <a:rPr lang="en-US" sz="2400" dirty="0" err="1" smtClean="0"/>
              <a:t>και</a:t>
            </a:r>
            <a:r>
              <a:rPr lang="en-US" sz="2400" dirty="0" smtClean="0"/>
              <a:t> </a:t>
            </a:r>
            <a:r>
              <a:rPr lang="en-US" sz="2400" dirty="0" err="1" smtClean="0"/>
              <a:t>μεγάλης</a:t>
            </a:r>
            <a:r>
              <a:rPr lang="en-US" sz="2400" dirty="0" smtClean="0"/>
              <a:t>  </a:t>
            </a:r>
            <a:r>
              <a:rPr lang="en-US" sz="2400" dirty="0" err="1" smtClean="0"/>
              <a:t>εμβέλειας</a:t>
            </a:r>
            <a:r>
              <a:rPr lang="en-US" sz="2400" dirty="0" smtClean="0"/>
              <a:t> </a:t>
            </a:r>
            <a:r>
              <a:rPr lang="en-US" sz="2400" dirty="0" err="1" smtClean="0"/>
              <a:t>σχεδιασμό</a:t>
            </a:r>
            <a:r>
              <a:rPr lang="en-US" sz="2400" dirty="0" smtClean="0"/>
              <a:t>    </a:t>
            </a:r>
            <a:r>
              <a:rPr lang="en-US" sz="2400" dirty="0" err="1" smtClean="0"/>
              <a:t>προκειμένου</a:t>
            </a:r>
            <a:r>
              <a:rPr lang="en-US" sz="2400" dirty="0" smtClean="0"/>
              <a:t>  </a:t>
            </a:r>
            <a:r>
              <a:rPr lang="en-US" sz="2400" dirty="0" err="1" smtClean="0"/>
              <a:t>να</a:t>
            </a:r>
            <a:r>
              <a:rPr lang="en-US" sz="2400" dirty="0" smtClean="0"/>
              <a:t> </a:t>
            </a:r>
            <a:r>
              <a:rPr lang="en-US" sz="2400" dirty="0" err="1" smtClean="0"/>
              <a:t>βελτιωθεί</a:t>
            </a:r>
            <a:r>
              <a:rPr lang="en-US" sz="2400" dirty="0" smtClean="0"/>
              <a:t> η </a:t>
            </a:r>
            <a:r>
              <a:rPr lang="en-US" sz="2400" b="1" dirty="0" err="1" smtClean="0"/>
              <a:t>ποιότητα</a:t>
            </a:r>
            <a:r>
              <a:rPr lang="en-US" sz="2400" b="1" dirty="0" smtClean="0"/>
              <a:t>  </a:t>
            </a:r>
            <a:r>
              <a:rPr lang="en-US" sz="2400" b="1" dirty="0" err="1" smtClean="0"/>
              <a:t>ζωής</a:t>
            </a:r>
            <a:r>
              <a:rPr lang="en-US" sz="2400" b="1" dirty="0" smtClean="0"/>
              <a:t>, </a:t>
            </a:r>
            <a:r>
              <a:rPr lang="en-US" sz="2400" b="1" dirty="0" err="1" smtClean="0"/>
              <a:t>να</a:t>
            </a:r>
            <a:r>
              <a:rPr lang="en-US" sz="2400" b="1" dirty="0" smtClean="0"/>
              <a:t> </a:t>
            </a:r>
            <a:r>
              <a:rPr lang="en-US" sz="2400" b="1" dirty="0" err="1" smtClean="0"/>
              <a:t>ενισχυθεί</a:t>
            </a:r>
            <a:r>
              <a:rPr lang="en-US" sz="2400" b="1" dirty="0" smtClean="0"/>
              <a:t> η </a:t>
            </a:r>
            <a:r>
              <a:rPr lang="en-US" sz="2400" b="1" dirty="0" err="1" smtClean="0"/>
              <a:t>περιφερειακή</a:t>
            </a:r>
            <a:r>
              <a:rPr lang="en-US" sz="2400" b="1" dirty="0" smtClean="0"/>
              <a:t> </a:t>
            </a:r>
            <a:r>
              <a:rPr lang="en-US" sz="2400" b="1" dirty="0" err="1" smtClean="0"/>
              <a:t>ταυτότητα</a:t>
            </a:r>
            <a:r>
              <a:rPr lang="en-US" sz="2400" b="1" dirty="0" smtClean="0"/>
              <a:t>, </a:t>
            </a:r>
            <a:r>
              <a:rPr lang="en-US" sz="2400" b="1" dirty="0" err="1" smtClean="0"/>
              <a:t>και</a:t>
            </a:r>
            <a:r>
              <a:rPr lang="en-US" sz="2400" b="1" dirty="0" smtClean="0"/>
              <a:t> </a:t>
            </a:r>
            <a:r>
              <a:rPr lang="en-US" sz="2400" b="1" dirty="0" err="1" smtClean="0"/>
              <a:t>να</a:t>
            </a:r>
            <a:r>
              <a:rPr lang="en-US" sz="2400" b="1" dirty="0" smtClean="0"/>
              <a:t> </a:t>
            </a:r>
            <a:r>
              <a:rPr lang="en-US" sz="2400" b="1" dirty="0" err="1" smtClean="0"/>
              <a:t>αναπτυχθούν</a:t>
            </a:r>
            <a:r>
              <a:rPr lang="en-US" sz="2400" b="1" dirty="0" smtClean="0"/>
              <a:t>  </a:t>
            </a:r>
            <a:r>
              <a:rPr lang="en-US" sz="2400" b="1" dirty="0" err="1" smtClean="0"/>
              <a:t>νέες</a:t>
            </a:r>
            <a:r>
              <a:rPr lang="en-US" sz="2400" b="1" dirty="0" smtClean="0"/>
              <a:t> </a:t>
            </a:r>
            <a:r>
              <a:rPr lang="en-US" sz="2400" b="1" dirty="0" err="1" smtClean="0"/>
              <a:t>μορφές</a:t>
            </a:r>
            <a:r>
              <a:rPr lang="en-US" sz="2400" b="1" dirty="0" smtClean="0"/>
              <a:t> </a:t>
            </a:r>
            <a:r>
              <a:rPr lang="en-US" sz="2400" b="1" dirty="0" err="1" smtClean="0"/>
              <a:t>περιφερειακής</a:t>
            </a:r>
            <a:r>
              <a:rPr lang="en-US" sz="2400" b="1" dirty="0" smtClean="0"/>
              <a:t> </a:t>
            </a:r>
            <a:r>
              <a:rPr lang="en-US" sz="2400" b="1" dirty="0" err="1" smtClean="0"/>
              <a:t>συνεργασίας</a:t>
            </a:r>
            <a:r>
              <a:rPr lang="en-US" sz="2400" b="1" dirty="0" smtClean="0"/>
              <a:t>.</a:t>
            </a:r>
            <a:endParaRPr lang="el-G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Βασικά χαρακτηριστικά </a:t>
            </a:r>
            <a:endParaRPr lang="el-GR" b="1" dirty="0"/>
          </a:p>
        </p:txBody>
      </p:sp>
      <p:sp>
        <p:nvSpPr>
          <p:cNvPr id="3" name="Content Placeholder 2"/>
          <p:cNvSpPr>
            <a:spLocks noGrp="1"/>
          </p:cNvSpPr>
          <p:nvPr>
            <p:ph sz="quarter" idx="1"/>
          </p:nvPr>
        </p:nvSpPr>
        <p:spPr/>
        <p:txBody>
          <a:bodyPr/>
          <a:lstStyle/>
          <a:p>
            <a:r>
              <a:rPr lang="en-US" dirty="0" err="1" smtClean="0"/>
              <a:t>Χαρακτηριστικός</a:t>
            </a:r>
            <a:r>
              <a:rPr lang="en-US" dirty="0" smtClean="0"/>
              <a:t> </a:t>
            </a:r>
            <a:r>
              <a:rPr lang="en-US" dirty="0" err="1" smtClean="0"/>
              <a:t>για</a:t>
            </a:r>
            <a:r>
              <a:rPr lang="en-US" dirty="0" smtClean="0"/>
              <a:t> </a:t>
            </a:r>
            <a:r>
              <a:rPr lang="en-US" dirty="0" err="1" smtClean="0"/>
              <a:t>τις</a:t>
            </a:r>
            <a:r>
              <a:rPr lang="en-US" dirty="0" smtClean="0"/>
              <a:t> </a:t>
            </a:r>
            <a:r>
              <a:rPr lang="en-US" dirty="0" err="1" smtClean="0"/>
              <a:t>πρόσφατες</a:t>
            </a:r>
            <a:r>
              <a:rPr lang="en-US" dirty="0" smtClean="0"/>
              <a:t> </a:t>
            </a:r>
            <a:r>
              <a:rPr lang="en-US" dirty="0" err="1" smtClean="0"/>
              <a:t>έννοιες</a:t>
            </a:r>
            <a:r>
              <a:rPr lang="en-US" dirty="0" smtClean="0"/>
              <a:t> </a:t>
            </a:r>
            <a:r>
              <a:rPr lang="en-US" dirty="0" err="1" smtClean="0"/>
              <a:t>του</a:t>
            </a:r>
            <a:r>
              <a:rPr lang="en-US" dirty="0" smtClean="0"/>
              <a:t> </a:t>
            </a:r>
            <a:r>
              <a:rPr lang="en-US" dirty="0" err="1" smtClean="0"/>
              <a:t>στρατηγικού</a:t>
            </a:r>
            <a:r>
              <a:rPr lang="en-US" dirty="0" smtClean="0"/>
              <a:t> </a:t>
            </a:r>
            <a:r>
              <a:rPr lang="en-US" dirty="0" err="1" smtClean="0"/>
              <a:t>σχεδιασμού</a:t>
            </a:r>
            <a:r>
              <a:rPr lang="en-US" dirty="0" smtClean="0"/>
              <a:t> </a:t>
            </a:r>
            <a:r>
              <a:rPr lang="en-US" dirty="0" err="1" smtClean="0"/>
              <a:t>είναι</a:t>
            </a:r>
            <a:r>
              <a:rPr lang="en-US" dirty="0" smtClean="0"/>
              <a:t> ο </a:t>
            </a:r>
            <a:r>
              <a:rPr lang="en-US" dirty="0" err="1" smtClean="0"/>
              <a:t>στενός</a:t>
            </a:r>
            <a:r>
              <a:rPr lang="en-US" dirty="0" smtClean="0"/>
              <a:t> </a:t>
            </a:r>
            <a:r>
              <a:rPr lang="en-US" dirty="0" err="1" smtClean="0"/>
              <a:t>σύνδεσμος</a:t>
            </a:r>
            <a:r>
              <a:rPr lang="en-US" dirty="0" smtClean="0"/>
              <a:t> </a:t>
            </a:r>
            <a:r>
              <a:rPr lang="en-US" dirty="0" err="1" smtClean="0"/>
              <a:t>μεταξύ</a:t>
            </a:r>
            <a:r>
              <a:rPr lang="en-US" dirty="0" smtClean="0"/>
              <a:t> </a:t>
            </a:r>
            <a:r>
              <a:rPr lang="en-US" b="1" i="1" dirty="0" err="1" smtClean="0"/>
              <a:t>οράματος</a:t>
            </a:r>
            <a:r>
              <a:rPr lang="en-US" dirty="0" smtClean="0"/>
              <a:t> </a:t>
            </a:r>
            <a:r>
              <a:rPr lang="en-US" dirty="0" err="1" smtClean="0"/>
              <a:t>και</a:t>
            </a:r>
            <a:r>
              <a:rPr lang="en-US" dirty="0" smtClean="0"/>
              <a:t> </a:t>
            </a:r>
            <a:r>
              <a:rPr lang="en-US" b="1" i="1" dirty="0" err="1" smtClean="0"/>
              <a:t>δράσης</a:t>
            </a:r>
            <a:r>
              <a:rPr lang="en-US" dirty="0" smtClean="0"/>
              <a:t> </a:t>
            </a:r>
            <a:r>
              <a:rPr lang="en-US" dirty="0" err="1" smtClean="0"/>
              <a:t>και</a:t>
            </a:r>
            <a:r>
              <a:rPr lang="en-US" dirty="0" smtClean="0"/>
              <a:t> η </a:t>
            </a:r>
            <a:r>
              <a:rPr lang="en-US" dirty="0" err="1" smtClean="0"/>
              <a:t>γενική</a:t>
            </a:r>
            <a:r>
              <a:rPr lang="en-US" dirty="0" smtClean="0"/>
              <a:t> </a:t>
            </a:r>
            <a:r>
              <a:rPr lang="en-US" dirty="0" err="1" smtClean="0"/>
              <a:t>προσπάθεια</a:t>
            </a:r>
            <a:r>
              <a:rPr lang="en-US" dirty="0" smtClean="0"/>
              <a:t> </a:t>
            </a:r>
            <a:r>
              <a:rPr lang="en-US" dirty="0" err="1" smtClean="0"/>
              <a:t>να</a:t>
            </a:r>
            <a:r>
              <a:rPr lang="en-US" dirty="0" smtClean="0"/>
              <a:t> </a:t>
            </a:r>
            <a:r>
              <a:rPr lang="en-US" dirty="0" err="1" smtClean="0"/>
              <a:t>ενισχυθεί</a:t>
            </a:r>
            <a:r>
              <a:rPr lang="en-US" dirty="0" smtClean="0"/>
              <a:t> </a:t>
            </a:r>
            <a:r>
              <a:rPr lang="en-US" i="1" dirty="0" smtClean="0"/>
              <a:t>η </a:t>
            </a:r>
            <a:r>
              <a:rPr lang="en-US" b="1" i="1" dirty="0" err="1" smtClean="0"/>
              <a:t>ικανότητα</a:t>
            </a:r>
            <a:r>
              <a:rPr lang="en-US" b="1" i="1" dirty="0" smtClean="0"/>
              <a:t> </a:t>
            </a:r>
            <a:r>
              <a:rPr lang="en-US" b="1" i="1" dirty="0" err="1" smtClean="0"/>
              <a:t>του</a:t>
            </a:r>
            <a:r>
              <a:rPr lang="en-US" b="1" i="1" dirty="0" smtClean="0"/>
              <a:t> </a:t>
            </a:r>
            <a:r>
              <a:rPr lang="en-US" b="1" i="1" dirty="0" err="1" smtClean="0"/>
              <a:t>αστικού</a:t>
            </a:r>
            <a:r>
              <a:rPr lang="en-US" b="1" i="1" dirty="0" smtClean="0"/>
              <a:t> </a:t>
            </a:r>
            <a:r>
              <a:rPr lang="en-US" b="1" i="1" dirty="0" err="1" smtClean="0"/>
              <a:t>συστήματος</a:t>
            </a:r>
            <a:r>
              <a:rPr lang="en-US" b="1" i="1" dirty="0" smtClean="0"/>
              <a:t> </a:t>
            </a:r>
            <a:r>
              <a:rPr lang="en-US" b="1" i="1" dirty="0" err="1" smtClean="0"/>
              <a:t>ώστε</a:t>
            </a:r>
            <a:r>
              <a:rPr lang="en-US" b="1" i="1" dirty="0" smtClean="0"/>
              <a:t> </a:t>
            </a:r>
            <a:r>
              <a:rPr lang="en-US" b="1" i="1" dirty="0" err="1" smtClean="0"/>
              <a:t>να</a:t>
            </a:r>
            <a:r>
              <a:rPr lang="en-US" b="1" i="1" dirty="0" smtClean="0"/>
              <a:t> </a:t>
            </a:r>
            <a:r>
              <a:rPr lang="en-US" b="1" i="1" dirty="0" err="1" smtClean="0"/>
              <a:t>λειτουργήσει</a:t>
            </a:r>
            <a:r>
              <a:rPr lang="en-US" b="1" i="1" dirty="0" smtClean="0"/>
              <a:t> </a:t>
            </a:r>
            <a:r>
              <a:rPr lang="en-US" b="1" i="1" dirty="0" err="1" smtClean="0"/>
              <a:t>και</a:t>
            </a:r>
            <a:r>
              <a:rPr lang="en-US" b="1" i="1" dirty="0" smtClean="0"/>
              <a:t> </a:t>
            </a:r>
            <a:r>
              <a:rPr lang="en-US" b="1" i="1" dirty="0" err="1" smtClean="0"/>
              <a:t>να</a:t>
            </a:r>
            <a:r>
              <a:rPr lang="en-US" b="1" i="1" dirty="0" smtClean="0"/>
              <a:t> </a:t>
            </a:r>
            <a:r>
              <a:rPr lang="en-US" b="1" i="1" dirty="0" err="1" smtClean="0"/>
              <a:t>ενισχυθεί</a:t>
            </a:r>
            <a:r>
              <a:rPr lang="en-US" b="1" i="1" dirty="0" smtClean="0"/>
              <a:t>  </a:t>
            </a:r>
            <a:r>
              <a:rPr lang="en-US" b="1" i="1" dirty="0" err="1" smtClean="0"/>
              <a:t>ως</a:t>
            </a:r>
            <a:r>
              <a:rPr lang="en-US" b="1" i="1" dirty="0" smtClean="0"/>
              <a:t> </a:t>
            </a:r>
            <a:r>
              <a:rPr lang="en-US" b="1" i="1" dirty="0" err="1" smtClean="0"/>
              <a:t>ένας</a:t>
            </a:r>
            <a:r>
              <a:rPr lang="en-US" b="1" i="1" dirty="0" smtClean="0"/>
              <a:t> </a:t>
            </a:r>
            <a:r>
              <a:rPr lang="en-US" b="1" i="1" dirty="0" err="1" smtClean="0"/>
              <a:t>οργανισμός</a:t>
            </a:r>
            <a:r>
              <a:rPr lang="en-US" b="1" i="1" dirty="0" smtClean="0"/>
              <a:t> </a:t>
            </a:r>
            <a:r>
              <a:rPr lang="en-US" b="1" i="1" dirty="0" err="1" smtClean="0"/>
              <a:t>που</a:t>
            </a:r>
            <a:r>
              <a:rPr lang="en-US" b="1" i="1" dirty="0" smtClean="0"/>
              <a:t> </a:t>
            </a:r>
            <a:r>
              <a:rPr lang="en-US" b="1" i="1" dirty="0" err="1" smtClean="0"/>
              <a:t>μαθαίνει</a:t>
            </a:r>
            <a:r>
              <a:rPr lang="en-US" b="1" dirty="0" smtClean="0"/>
              <a:t> </a:t>
            </a:r>
            <a:r>
              <a:rPr lang="en-US" dirty="0" smtClean="0"/>
              <a:t> ( Brake, 2000). </a:t>
            </a:r>
            <a:endParaRPr lang="el-GR" dirty="0" smtClean="0"/>
          </a:p>
          <a:p>
            <a:pPr>
              <a:buNone/>
            </a:pPr>
            <a:endParaRPr lang="el-GR" dirty="0" smtClean="0"/>
          </a:p>
          <a:p>
            <a:r>
              <a:rPr lang="en-US" dirty="0" err="1" smtClean="0"/>
              <a:t>Από</a:t>
            </a:r>
            <a:r>
              <a:rPr lang="en-US" dirty="0" smtClean="0"/>
              <a:t> </a:t>
            </a:r>
            <a:r>
              <a:rPr lang="en-US" dirty="0" err="1" smtClean="0"/>
              <a:t>αυτή</a:t>
            </a:r>
            <a:r>
              <a:rPr lang="en-US" dirty="0" smtClean="0"/>
              <a:t> </a:t>
            </a:r>
            <a:r>
              <a:rPr lang="en-US" dirty="0" err="1" smtClean="0"/>
              <a:t>την</a:t>
            </a:r>
            <a:r>
              <a:rPr lang="en-US" dirty="0" smtClean="0"/>
              <a:t> </a:t>
            </a:r>
            <a:r>
              <a:rPr lang="en-US" dirty="0" err="1" smtClean="0"/>
              <a:t>άποψη</a:t>
            </a:r>
            <a:r>
              <a:rPr lang="en-US" dirty="0" smtClean="0"/>
              <a:t>, </a:t>
            </a:r>
            <a:r>
              <a:rPr lang="en-US" dirty="0" err="1" smtClean="0"/>
              <a:t>τέτοιες</a:t>
            </a:r>
            <a:r>
              <a:rPr lang="en-US" dirty="0" smtClean="0"/>
              <a:t> </a:t>
            </a:r>
            <a:r>
              <a:rPr lang="en-US" dirty="0" err="1" smtClean="0"/>
              <a:t>έννοιες</a:t>
            </a:r>
            <a:r>
              <a:rPr lang="en-US" dirty="0" smtClean="0"/>
              <a:t> </a:t>
            </a:r>
            <a:r>
              <a:rPr lang="en-US" dirty="0" err="1" smtClean="0"/>
              <a:t>είναι</a:t>
            </a:r>
            <a:r>
              <a:rPr lang="en-US" dirty="0" smtClean="0"/>
              <a:t> </a:t>
            </a:r>
            <a:r>
              <a:rPr lang="en-US" dirty="0" err="1" smtClean="0"/>
              <a:t>ακριβώς</a:t>
            </a:r>
            <a:r>
              <a:rPr lang="en-US" dirty="0" smtClean="0"/>
              <a:t> </a:t>
            </a:r>
            <a:r>
              <a:rPr lang="en-US" dirty="0" err="1" smtClean="0"/>
              <a:t>ένα</a:t>
            </a:r>
            <a:r>
              <a:rPr lang="en-US" dirty="0" smtClean="0"/>
              <a:t> </a:t>
            </a:r>
            <a:r>
              <a:rPr lang="en-US" dirty="0" err="1" smtClean="0"/>
              <a:t>βήμα</a:t>
            </a:r>
            <a:r>
              <a:rPr lang="en-US" dirty="0" smtClean="0"/>
              <a:t> </a:t>
            </a:r>
            <a:r>
              <a:rPr lang="en-US" dirty="0" err="1" smtClean="0"/>
              <a:t>προς</a:t>
            </a:r>
            <a:r>
              <a:rPr lang="en-US" dirty="0" smtClean="0"/>
              <a:t> </a:t>
            </a:r>
            <a:r>
              <a:rPr lang="en-US" dirty="0" err="1" smtClean="0"/>
              <a:t>μια</a:t>
            </a:r>
            <a:r>
              <a:rPr lang="en-US" dirty="0" smtClean="0"/>
              <a:t> </a:t>
            </a:r>
            <a:r>
              <a:rPr lang="en-US" dirty="0" err="1" smtClean="0"/>
              <a:t>ευρεία</a:t>
            </a:r>
            <a:r>
              <a:rPr lang="en-US" dirty="0" smtClean="0"/>
              <a:t> </a:t>
            </a:r>
            <a:r>
              <a:rPr lang="en-US" i="1" dirty="0" err="1" smtClean="0"/>
              <a:t>κοινωνική</a:t>
            </a:r>
            <a:r>
              <a:rPr lang="en-US" i="1" dirty="0" smtClean="0"/>
              <a:t> </a:t>
            </a:r>
            <a:r>
              <a:rPr lang="en-US" i="1" dirty="0" err="1" smtClean="0"/>
              <a:t>διαδικασία</a:t>
            </a:r>
            <a:r>
              <a:rPr lang="en-US"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TotalTime>
  <Words>1080</Words>
  <Application>Microsoft Office PowerPoint</Application>
  <PresentationFormat>On-screen Show (4:3)</PresentationFormat>
  <Paragraphs>80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Ο στρατηγικός χωρικός σχεδιασμός </vt:lpstr>
      <vt:lpstr>Ο στρατηγικός χωρικός σχεδιασμός</vt:lpstr>
      <vt:lpstr> η αποτυχία των σχεδίων </vt:lpstr>
      <vt:lpstr>H αποτυχία των σχεδίων </vt:lpstr>
      <vt:lpstr>H κριτική του παραδοσιακού σχεδιασμού</vt:lpstr>
      <vt:lpstr>Τι είναι  ο στρατηγικός χωρικός σχεδιασμός ; </vt:lpstr>
      <vt:lpstr>Καθολικός και στρατηγικός σχεδιασμός</vt:lpstr>
      <vt:lpstr>Διευκρινήσεις</vt:lpstr>
      <vt:lpstr>Βασικά χαρακτηριστικά </vt:lpstr>
      <vt:lpstr>Χαρακτηριστικά </vt:lpstr>
      <vt:lpstr>Χαρακτηριστικά </vt:lpstr>
      <vt:lpstr>Οι διαστάσεις </vt:lpstr>
      <vt:lpstr>Οι λειτουργίες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στρατηγικος χωρικος σχεδιασμος</dc:title>
  <dc:creator>Nikitas Chiotinis</dc:creator>
  <cp:lastModifiedBy>Nikitas Chiotinis</cp:lastModifiedBy>
  <cp:revision>9</cp:revision>
  <dcterms:created xsi:type="dcterms:W3CDTF">2008-11-11T20:47:52Z</dcterms:created>
  <dcterms:modified xsi:type="dcterms:W3CDTF">2010-01-08T00:42:36Z</dcterms:modified>
</cp:coreProperties>
</file>